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aleway"/>
      <p:regular r:id="rId44"/>
      <p:bold r:id="rId45"/>
      <p:italic r:id="rId46"/>
      <p:boldItalic r:id="rId47"/>
    </p:embeddedFont>
    <p:embeddedFont>
      <p:font typeface="La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regular.fntdata"/><Relationship Id="rId43" Type="http://schemas.openxmlformats.org/officeDocument/2006/relationships/slide" Target="slides/slide38.xml"/><Relationship Id="rId46" Type="http://schemas.openxmlformats.org/officeDocument/2006/relationships/font" Target="fonts/Raleway-italic.fntdata"/><Relationship Id="rId45"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regular.fntdata"/><Relationship Id="rId47" Type="http://schemas.openxmlformats.org/officeDocument/2006/relationships/font" Target="fonts/Raleway-boldItalic.fntdata"/><Relationship Id="rId49"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Italic.fntdata"/><Relationship Id="rId5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ca44ea99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ca44ea99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ca44ea99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ca44ea99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Predicting ionic conductivity is hard. You have to make the material and test it.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if we kind of back up and and and look</a:t>
            </a:r>
            <a:endParaRPr/>
          </a:p>
          <a:p>
            <a:pPr indent="0" lvl="0" marL="0" rtl="0" algn="l">
              <a:spcBef>
                <a:spcPts val="0"/>
              </a:spcBef>
              <a:spcAft>
                <a:spcPts val="0"/>
              </a:spcAft>
              <a:buClr>
                <a:schemeClr val="dk1"/>
              </a:buClr>
              <a:buSzPts val="1100"/>
              <a:buFont typeface="Arial"/>
              <a:buNone/>
            </a:pPr>
            <a:r>
              <a:rPr lang="en-GB"/>
              <a:t>at how things have gone you know</a:t>
            </a:r>
            <a:endParaRPr/>
          </a:p>
          <a:p>
            <a:pPr indent="0" lvl="0" marL="0" rtl="0" algn="l">
              <a:spcBef>
                <a:spcPts val="0"/>
              </a:spcBef>
              <a:spcAft>
                <a:spcPts val="0"/>
              </a:spcAft>
              <a:buClr>
                <a:schemeClr val="dk1"/>
              </a:buClr>
              <a:buSzPts val="1100"/>
              <a:buFont typeface="Arial"/>
              <a:buNone/>
            </a:pPr>
            <a:r>
              <a:rPr lang="en-GB"/>
              <a:t>philosophically from the 70s to present</a:t>
            </a:r>
            <a:endParaRPr/>
          </a:p>
          <a:p>
            <a:pPr indent="0" lvl="0" marL="0" rtl="0" algn="l">
              <a:spcBef>
                <a:spcPts val="0"/>
              </a:spcBef>
              <a:spcAft>
                <a:spcPts val="0"/>
              </a:spcAft>
              <a:buClr>
                <a:schemeClr val="dk1"/>
              </a:buClr>
              <a:buSzPts val="1100"/>
              <a:buFont typeface="Arial"/>
              <a:buNone/>
            </a:pPr>
            <a:r>
              <a:rPr lang="en-GB"/>
              <a:t>we have this timeline where we take a</a:t>
            </a:r>
            <a:endParaRPr/>
          </a:p>
          <a:p>
            <a:pPr indent="0" lvl="0" marL="0" rtl="0" algn="l">
              <a:spcBef>
                <a:spcPts val="0"/>
              </a:spcBef>
              <a:spcAft>
                <a:spcPts val="0"/>
              </a:spcAft>
              <a:buClr>
                <a:schemeClr val="dk1"/>
              </a:buClr>
              <a:buSzPts val="1100"/>
              <a:buFont typeface="Arial"/>
              <a:buNone/>
            </a:pPr>
            <a:r>
              <a:rPr lang="en-GB"/>
              <a:t>structure at a material structure we'll</a:t>
            </a:r>
            <a:endParaRPr/>
          </a:p>
          <a:p>
            <a:pPr indent="0" lvl="0" marL="0" rtl="0" algn="l">
              <a:spcBef>
                <a:spcPts val="0"/>
              </a:spcBef>
              <a:spcAft>
                <a:spcPts val="0"/>
              </a:spcAft>
              <a:buClr>
                <a:schemeClr val="dk1"/>
              </a:buClr>
              <a:buSzPts val="1100"/>
              <a:buFont typeface="Arial"/>
              <a:buNone/>
            </a:pPr>
            <a:r>
              <a:rPr lang="en-GB"/>
              <a:t>call it x1 if we go into the lab and we</a:t>
            </a:r>
            <a:endParaRPr/>
          </a:p>
          <a:p>
            <a:pPr indent="0" lvl="0" marL="0" rtl="0" algn="l">
              <a:spcBef>
                <a:spcPts val="0"/>
              </a:spcBef>
              <a:spcAft>
                <a:spcPts val="0"/>
              </a:spcAft>
              <a:buClr>
                <a:schemeClr val="dk1"/>
              </a:buClr>
              <a:buSzPts val="1100"/>
              <a:buFont typeface="Arial"/>
              <a:buNone/>
            </a:pPr>
            <a:r>
              <a:rPr lang="en-GB"/>
              <a:t>measure the property that we want call</a:t>
            </a:r>
            <a:endParaRPr/>
          </a:p>
          <a:p>
            <a:pPr indent="0" lvl="0" marL="0" rtl="0" algn="l">
              <a:spcBef>
                <a:spcPts val="0"/>
              </a:spcBef>
              <a:spcAft>
                <a:spcPts val="0"/>
              </a:spcAft>
              <a:buClr>
                <a:schemeClr val="dk1"/>
              </a:buClr>
              <a:buSzPts val="1100"/>
              <a:buFont typeface="Arial"/>
              <a:buNone/>
            </a:pPr>
            <a:r>
              <a:rPr lang="en-GB"/>
              <a:t>it y1</a:t>
            </a:r>
            <a:endParaRPr/>
          </a:p>
          <a:p>
            <a:pPr indent="0" lvl="0" marL="0" rtl="0" algn="l">
              <a:spcBef>
                <a:spcPts val="0"/>
              </a:spcBef>
              <a:spcAft>
                <a:spcPts val="0"/>
              </a:spcAft>
              <a:buClr>
                <a:schemeClr val="dk1"/>
              </a:buClr>
              <a:buSzPts val="1100"/>
              <a:buFont typeface="Arial"/>
              <a:buNone/>
            </a:pPr>
            <a:r>
              <a:rPr lang="en-GB"/>
              <a:t>maybe it's ionic conductivity if it's</a:t>
            </a:r>
            <a:endParaRPr/>
          </a:p>
          <a:p>
            <a:pPr indent="0" lvl="0" marL="0" rtl="0" algn="l">
              <a:spcBef>
                <a:spcPts val="0"/>
              </a:spcBef>
              <a:spcAft>
                <a:spcPts val="0"/>
              </a:spcAft>
              <a:buClr>
                <a:schemeClr val="dk1"/>
              </a:buClr>
              <a:buSzPts val="1100"/>
              <a:buFont typeface="Arial"/>
              <a:buNone/>
            </a:pPr>
            <a:r>
              <a:rPr lang="en-GB"/>
              <a:t>good it's good if it's bad it's bad you</a:t>
            </a:r>
            <a:endParaRPr/>
          </a:p>
          <a:p>
            <a:pPr indent="0" lvl="0" marL="0" rtl="0" algn="l">
              <a:spcBef>
                <a:spcPts val="0"/>
              </a:spcBef>
              <a:spcAft>
                <a:spcPts val="0"/>
              </a:spcAft>
              <a:buClr>
                <a:schemeClr val="dk1"/>
              </a:buClr>
              <a:buSzPts val="1100"/>
              <a:buFont typeface="Arial"/>
              <a:buNone/>
            </a:pPr>
            <a:r>
              <a:rPr lang="en-GB"/>
              <a:t>know it's usually not great so we go</a:t>
            </a:r>
            <a:endParaRPr/>
          </a:p>
          <a:p>
            <a:pPr indent="0" lvl="0" marL="0" rtl="0" algn="l">
              <a:spcBef>
                <a:spcPts val="0"/>
              </a:spcBef>
              <a:spcAft>
                <a:spcPts val="0"/>
              </a:spcAft>
              <a:buClr>
                <a:schemeClr val="dk1"/>
              </a:buClr>
              <a:buSzPts val="1100"/>
              <a:buFont typeface="Arial"/>
              <a:buNone/>
            </a:pPr>
            <a:r>
              <a:rPr lang="en-GB"/>
              <a:t>take another one x2 and then we measure</a:t>
            </a:r>
            <a:endParaRPr/>
          </a:p>
          <a:p>
            <a:pPr indent="0" lvl="0" marL="0" rtl="0" algn="l">
              <a:spcBef>
                <a:spcPts val="0"/>
              </a:spcBef>
              <a:spcAft>
                <a:spcPts val="0"/>
              </a:spcAft>
              <a:buClr>
                <a:schemeClr val="dk1"/>
              </a:buClr>
              <a:buSzPts val="1100"/>
              <a:buFont typeface="Arial"/>
              <a:buNone/>
            </a:pPr>
            <a:r>
              <a:rPr lang="en-GB"/>
              <a:t>y2 and we continue this basically n</a:t>
            </a:r>
            <a:endParaRPr/>
          </a:p>
          <a:p>
            <a:pPr indent="0" lvl="0" marL="0" rtl="0" algn="l">
              <a:spcBef>
                <a:spcPts val="0"/>
              </a:spcBef>
              <a:spcAft>
                <a:spcPts val="0"/>
              </a:spcAft>
              <a:buClr>
                <a:schemeClr val="dk1"/>
              </a:buClr>
              <a:buSzPts val="1100"/>
              <a:buFont typeface="Arial"/>
              <a:buNone/>
            </a:pPr>
            <a:r>
              <a:rPr lang="en-GB"/>
              <a:t>times to present hoping that we're gonna</a:t>
            </a:r>
            <a:endParaRPr/>
          </a:p>
          <a:p>
            <a:pPr indent="0" lvl="0" marL="0" rtl="0" algn="l">
              <a:spcBef>
                <a:spcPts val="0"/>
              </a:spcBef>
              <a:spcAft>
                <a:spcPts val="0"/>
              </a:spcAft>
              <a:buClr>
                <a:schemeClr val="dk1"/>
              </a:buClr>
              <a:buSzPts val="1100"/>
              <a:buFont typeface="Arial"/>
              <a:buNone/>
            </a:pPr>
            <a:r>
              <a:rPr lang="en-GB"/>
              <a:t>find the right one and we haven't really</a:t>
            </a:r>
            <a:endParaRPr/>
          </a:p>
          <a:p>
            <a:pPr indent="0" lvl="0" marL="0" rtl="0" algn="l">
              <a:spcBef>
                <a:spcPts val="0"/>
              </a:spcBef>
              <a:spcAft>
                <a:spcPts val="0"/>
              </a:spcAft>
              <a:buClr>
                <a:schemeClr val="dk1"/>
              </a:buClr>
              <a:buSzPts val="1100"/>
              <a:buFont typeface="Arial"/>
              <a:buNone/>
            </a:pPr>
            <a:r>
              <a:rPr lang="en-GB"/>
              <a:t>found the best one but we have generated</a:t>
            </a:r>
            <a:endParaRPr/>
          </a:p>
          <a:p>
            <a:pPr indent="0" lvl="0" marL="0" rtl="0" algn="l">
              <a:spcBef>
                <a:spcPts val="0"/>
              </a:spcBef>
              <a:spcAft>
                <a:spcPts val="0"/>
              </a:spcAft>
              <a:buClr>
                <a:schemeClr val="dk1"/>
              </a:buClr>
              <a:buSzPts val="1100"/>
              <a:buFont typeface="Arial"/>
              <a:buNone/>
            </a:pPr>
            <a:r>
              <a:rPr lang="en-GB"/>
              <a:t>a ton of data and a ton of wisdom here a</a:t>
            </a:r>
            <a:endParaRPr/>
          </a:p>
          <a:p>
            <a:pPr indent="0" lvl="0" marL="0" rtl="0" algn="l">
              <a:spcBef>
                <a:spcPts val="0"/>
              </a:spcBef>
              <a:spcAft>
                <a:spcPts val="0"/>
              </a:spcAft>
              <a:buClr>
                <a:schemeClr val="dk1"/>
              </a:buClr>
              <a:buSzPts val="1100"/>
              <a:buFont typeface="Arial"/>
              <a:buNone/>
            </a:pPr>
            <a:r>
              <a:rPr lang="en-GB"/>
              <a:t>ton of XY pairs and so what we want to</a:t>
            </a:r>
            <a:endParaRPr/>
          </a:p>
          <a:p>
            <a:pPr indent="0" lvl="0" marL="0" rtl="0" algn="l">
              <a:spcBef>
                <a:spcPts val="0"/>
              </a:spcBef>
              <a:spcAft>
                <a:spcPts val="0"/>
              </a:spcAft>
              <a:buClr>
                <a:schemeClr val="dk1"/>
              </a:buClr>
              <a:buSzPts val="1100"/>
              <a:buFont typeface="Arial"/>
              <a:buNone/>
            </a:pPr>
            <a:r>
              <a:rPr lang="en-GB"/>
              <a:t>do is is reformulate this as you know</a:t>
            </a:r>
            <a:endParaRPr/>
          </a:p>
          <a:p>
            <a:pPr indent="0" lvl="0" marL="0" rtl="0" algn="l">
              <a:spcBef>
                <a:spcPts val="0"/>
              </a:spcBef>
              <a:spcAft>
                <a:spcPts val="0"/>
              </a:spcAft>
              <a:buClr>
                <a:schemeClr val="dk1"/>
              </a:buClr>
              <a:buSzPts val="1100"/>
              <a:buFont typeface="Arial"/>
              <a:buNone/>
            </a:pPr>
            <a:r>
              <a:rPr lang="en-GB"/>
              <a:t>let's not just keep trying things but</a:t>
            </a:r>
            <a:endParaRPr/>
          </a:p>
          <a:p>
            <a:pPr indent="0" lvl="0" marL="0" rtl="0" algn="l">
              <a:spcBef>
                <a:spcPts val="0"/>
              </a:spcBef>
              <a:spcAft>
                <a:spcPts val="0"/>
              </a:spcAft>
              <a:buClr>
                <a:schemeClr val="dk1"/>
              </a:buClr>
              <a:buSzPts val="1100"/>
              <a:buFont typeface="Arial"/>
              <a:buNone/>
            </a:pPr>
            <a:r>
              <a:rPr lang="en-GB"/>
              <a:t>let's take this data that's already out</a:t>
            </a:r>
            <a:endParaRPr/>
          </a:p>
          <a:p>
            <a:pPr indent="0" lvl="0" marL="0" rtl="0" algn="l">
              <a:spcBef>
                <a:spcPts val="0"/>
              </a:spcBef>
              <a:spcAft>
                <a:spcPts val="0"/>
              </a:spcAft>
              <a:buClr>
                <a:schemeClr val="dk1"/>
              </a:buClr>
              <a:buSzPts val="1100"/>
              <a:buFont typeface="Arial"/>
              <a:buNone/>
            </a:pPr>
            <a:r>
              <a:rPr lang="en-GB"/>
              <a:t>there and let's reformulate this as a</a:t>
            </a:r>
            <a:endParaRPr/>
          </a:p>
          <a:p>
            <a:pPr indent="0" lvl="0" marL="0" rtl="0" algn="l">
              <a:spcBef>
                <a:spcPts val="0"/>
              </a:spcBef>
              <a:spcAft>
                <a:spcPts val="0"/>
              </a:spcAft>
              <a:buClr>
                <a:schemeClr val="dk1"/>
              </a:buClr>
              <a:buSzPts val="1100"/>
              <a:buFont typeface="Arial"/>
              <a:buNone/>
            </a:pPr>
            <a:r>
              <a:rPr lang="en-GB"/>
              <a:t>problem of super supervised learning</a:t>
            </a:r>
            <a:endParaRPr/>
          </a:p>
          <a:p>
            <a:pPr indent="0" lvl="0" marL="0" rtl="0" algn="l">
              <a:spcBef>
                <a:spcPts val="0"/>
              </a:spcBef>
              <a:spcAft>
                <a:spcPts val="0"/>
              </a:spcAft>
              <a:buClr>
                <a:schemeClr val="dk1"/>
              </a:buClr>
              <a:buSzPts val="1100"/>
              <a:buFont typeface="Arial"/>
              <a:buNone/>
            </a:pPr>
            <a:r>
              <a:rPr lang="en-GB"/>
              <a:t>where we are taking the X as we know and</a:t>
            </a:r>
            <a:endParaRPr/>
          </a:p>
          <a:p>
            <a:pPr indent="0" lvl="0" marL="0" rtl="0" algn="l">
              <a:spcBef>
                <a:spcPts val="0"/>
              </a:spcBef>
              <a:spcAft>
                <a:spcPts val="0"/>
              </a:spcAft>
              <a:buClr>
                <a:schemeClr val="dk1"/>
              </a:buClr>
              <a:buSzPts val="1100"/>
              <a:buFont typeface="Arial"/>
              <a:buNone/>
            </a:pPr>
            <a:r>
              <a:rPr lang="en-GB"/>
              <a:t>the Y's we know and looking for this</a:t>
            </a:r>
            <a:endParaRPr/>
          </a:p>
          <a:p>
            <a:pPr indent="0" lvl="0" marL="0" rtl="0" algn="l">
              <a:spcBef>
                <a:spcPts val="0"/>
              </a:spcBef>
              <a:spcAft>
                <a:spcPts val="0"/>
              </a:spcAft>
              <a:buClr>
                <a:schemeClr val="dk1"/>
              </a:buClr>
              <a:buSzPts val="1100"/>
              <a:buFont typeface="Arial"/>
              <a:buNone/>
            </a:pPr>
            <a:r>
              <a:rPr lang="en-GB"/>
              <a:t>function f which can map between the two</a:t>
            </a:r>
            <a:endParaRPr/>
          </a:p>
          <a:p>
            <a:pPr indent="0" lvl="0" marL="0" rtl="0" algn="l">
              <a:spcBef>
                <a:spcPts val="0"/>
              </a:spcBef>
              <a:spcAft>
                <a:spcPts val="0"/>
              </a:spcAft>
              <a:buClr>
                <a:schemeClr val="dk1"/>
              </a:buClr>
              <a:buSzPts val="1100"/>
              <a:buFont typeface="Arial"/>
              <a:buNone/>
            </a:pPr>
            <a:r>
              <a:rPr lang="en-GB"/>
              <a:t>of them and in the material science</a:t>
            </a:r>
            <a:endParaRPr/>
          </a:p>
          <a:p>
            <a:pPr indent="0" lvl="0" marL="0" rtl="0" algn="l">
              <a:spcBef>
                <a:spcPts val="0"/>
              </a:spcBef>
              <a:spcAft>
                <a:spcPts val="0"/>
              </a:spcAft>
              <a:buClr>
                <a:schemeClr val="dk1"/>
              </a:buClr>
              <a:buSzPts val="1100"/>
              <a:buFont typeface="Arial"/>
              <a:buNone/>
            </a:pPr>
            <a:r>
              <a:rPr lang="en-GB"/>
              <a:t>world this is a structure property</a:t>
            </a:r>
            <a:endParaRPr/>
          </a:p>
          <a:p>
            <a:pPr indent="0" lvl="0" marL="0" rtl="0" algn="l">
              <a:spcBef>
                <a:spcPts val="0"/>
              </a:spcBef>
              <a:spcAft>
                <a:spcPts val="0"/>
              </a:spcAft>
              <a:buClr>
                <a:schemeClr val="dk1"/>
              </a:buClr>
              <a:buSzPts val="1100"/>
              <a:buFont typeface="Arial"/>
              <a:buNone/>
            </a:pPr>
            <a:r>
              <a:rPr lang="en-GB"/>
              <a:t>relationship</a:t>
            </a:r>
            <a:endParaRPr/>
          </a:p>
          <a:p>
            <a:pPr indent="0" lvl="0" marL="0" rtl="0" algn="l">
              <a:spcBef>
                <a:spcPts val="0"/>
              </a:spcBef>
              <a:spcAft>
                <a:spcPts val="0"/>
              </a:spcAft>
              <a:buClr>
                <a:schemeClr val="dk1"/>
              </a:buClr>
              <a:buSzPts val="1100"/>
              <a:buFont typeface="Arial"/>
              <a:buNone/>
            </a:pPr>
            <a:r>
              <a:rPr lang="en-GB"/>
              <a:t>so the question driving us is can we</a:t>
            </a:r>
            <a:endParaRPr/>
          </a:p>
          <a:p>
            <a:pPr indent="0" lvl="0" marL="0" rtl="0" algn="l">
              <a:spcBef>
                <a:spcPts val="0"/>
              </a:spcBef>
              <a:spcAft>
                <a:spcPts val="0"/>
              </a:spcAft>
              <a:buClr>
                <a:schemeClr val="dk1"/>
              </a:buClr>
              <a:buSzPts val="1100"/>
              <a:buFont typeface="Arial"/>
              <a:buNone/>
            </a:pPr>
            <a:r>
              <a:rPr lang="en-GB"/>
              <a:t>learn effectively from the from the data</a:t>
            </a:r>
            <a:endParaRPr/>
          </a:p>
          <a:p>
            <a:pPr indent="0" lvl="0" marL="0" rtl="0" algn="l">
              <a:spcBef>
                <a:spcPts val="0"/>
              </a:spcBef>
              <a:spcAft>
                <a:spcPts val="0"/>
              </a:spcAft>
              <a:buClr>
                <a:schemeClr val="dk1"/>
              </a:buClr>
              <a:buSzPts val="1100"/>
              <a:buFont typeface="Arial"/>
              <a:buNone/>
            </a:pPr>
            <a:r>
              <a:rPr lang="en-GB"/>
              <a:t>that we've already generated without</a:t>
            </a:r>
            <a:endParaRPr/>
          </a:p>
          <a:p>
            <a:pPr indent="0" lvl="0" marL="0" rtl="0" algn="l">
              <a:spcBef>
                <a:spcPts val="0"/>
              </a:spcBef>
              <a:spcAft>
                <a:spcPts val="0"/>
              </a:spcAft>
              <a:buClr>
                <a:schemeClr val="dk1"/>
              </a:buClr>
              <a:buSzPts val="1100"/>
              <a:buFont typeface="Arial"/>
              <a:buNone/>
            </a:pPr>
            <a:r>
              <a:rPr lang="en-GB"/>
              <a:t>having to generate a whole bunch more</a:t>
            </a:r>
            <a:endParaRPr/>
          </a:p>
          <a:p>
            <a:pPr indent="0" lvl="0" marL="0" rtl="0" algn="l">
              <a:spcBef>
                <a:spcPts val="0"/>
              </a:spcBef>
              <a:spcAft>
                <a:spcPts val="0"/>
              </a:spcAft>
              <a:buClr>
                <a:schemeClr val="dk1"/>
              </a:buClr>
              <a:buSzPts val="1100"/>
              <a:buFont typeface="Arial"/>
              <a:buNone/>
            </a:pPr>
            <a:r>
              <a:rPr lang="en-GB"/>
              <a:t>and machine learning is</a:t>
            </a:r>
            <a:endParaRPr/>
          </a:p>
          <a:p>
            <a:pPr indent="0" lvl="0" marL="0" rtl="0" algn="l">
              <a:spcBef>
                <a:spcPts val="0"/>
              </a:spcBef>
              <a:spcAft>
                <a:spcPts val="0"/>
              </a:spcAft>
              <a:buClr>
                <a:schemeClr val="dk1"/>
              </a:buClr>
              <a:buSzPts val="1100"/>
              <a:buFont typeface="Arial"/>
              <a:buNone/>
            </a:pPr>
            <a:r>
              <a:rPr lang="en-GB"/>
              <a:t>it's really the way for us to do that to</a:t>
            </a:r>
            <a:endParaRPr/>
          </a:p>
          <a:p>
            <a:pPr indent="0" lvl="0" marL="0" rtl="0" algn="l">
              <a:spcBef>
                <a:spcPts val="0"/>
              </a:spcBef>
              <a:spcAft>
                <a:spcPts val="0"/>
              </a:spcAft>
              <a:buClr>
                <a:schemeClr val="dk1"/>
              </a:buClr>
              <a:buSzPts val="1100"/>
              <a:buFont typeface="Arial"/>
              <a:buNone/>
            </a:pPr>
            <a:r>
              <a:rPr lang="en-GB"/>
              <a:t>hopefully go beyond trial and error</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ca44ea99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ca44ea99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and</a:t>
            </a:r>
            <a:endParaRPr/>
          </a:p>
          <a:p>
            <a:pPr indent="0" lvl="0" marL="0" rtl="0" algn="l">
              <a:spcBef>
                <a:spcPts val="0"/>
              </a:spcBef>
              <a:spcAft>
                <a:spcPts val="0"/>
              </a:spcAft>
              <a:buClr>
                <a:schemeClr val="dk1"/>
              </a:buClr>
              <a:buSzPts val="1100"/>
              <a:buFont typeface="Arial"/>
              <a:buNone/>
            </a:pPr>
            <a:r>
              <a:rPr lang="en-GB"/>
              <a:t>just to give you a sense of the time</a:t>
            </a:r>
            <a:endParaRPr/>
          </a:p>
          <a:p>
            <a:pPr indent="0" lvl="0" marL="0" rtl="0" algn="l">
              <a:spcBef>
                <a:spcPts val="0"/>
              </a:spcBef>
              <a:spcAft>
                <a:spcPts val="0"/>
              </a:spcAft>
              <a:buClr>
                <a:schemeClr val="dk1"/>
              </a:buClr>
              <a:buSzPts val="1100"/>
              <a:buFont typeface="Arial"/>
              <a:buNone/>
            </a:pPr>
            <a:r>
              <a:rPr lang="en-GB"/>
              <a:t>scales involved here as further</a:t>
            </a:r>
            <a:endParaRPr/>
          </a:p>
          <a:p>
            <a:pPr indent="0" lvl="0" marL="0" rtl="0" algn="l">
              <a:spcBef>
                <a:spcPts val="0"/>
              </a:spcBef>
              <a:spcAft>
                <a:spcPts val="0"/>
              </a:spcAft>
              <a:buClr>
                <a:schemeClr val="dk1"/>
              </a:buClr>
              <a:buSzPts val="1100"/>
              <a:buFont typeface="Arial"/>
              <a:buNone/>
            </a:pPr>
            <a:r>
              <a:rPr lang="en-GB"/>
              <a:t>motivation if we say I think this is a</a:t>
            </a:r>
            <a:endParaRPr/>
          </a:p>
          <a:p>
            <a:pPr indent="0" lvl="0" marL="0" rtl="0" algn="l">
              <a:spcBef>
                <a:spcPts val="0"/>
              </a:spcBef>
              <a:spcAft>
                <a:spcPts val="0"/>
              </a:spcAft>
              <a:buClr>
                <a:schemeClr val="dk1"/>
              </a:buClr>
              <a:buSzPts val="1100"/>
              <a:buFont typeface="Arial"/>
              <a:buNone/>
            </a:pPr>
            <a:r>
              <a:rPr lang="en-GB"/>
              <a:t>liberal estimate if we say it's three</a:t>
            </a:r>
            <a:endParaRPr/>
          </a:p>
          <a:p>
            <a:pPr indent="0" lvl="0" marL="0" rtl="0" algn="l">
              <a:spcBef>
                <a:spcPts val="0"/>
              </a:spcBef>
              <a:spcAft>
                <a:spcPts val="0"/>
              </a:spcAft>
              <a:buClr>
                <a:schemeClr val="dk1"/>
              </a:buClr>
              <a:buSzPts val="1100"/>
              <a:buFont typeface="Arial"/>
              <a:buNone/>
            </a:pPr>
            <a:r>
              <a:rPr lang="en-GB"/>
              <a:t>days for to assess a let's say</a:t>
            </a:r>
            <a:endParaRPr/>
          </a:p>
          <a:p>
            <a:pPr indent="0" lvl="0" marL="0" rtl="0" algn="l">
              <a:spcBef>
                <a:spcPts val="0"/>
              </a:spcBef>
              <a:spcAft>
                <a:spcPts val="0"/>
              </a:spcAft>
              <a:buClr>
                <a:schemeClr val="dk1"/>
              </a:buClr>
              <a:buSzPts val="1100"/>
              <a:buFont typeface="Arial"/>
              <a:buNone/>
            </a:pPr>
            <a:r>
              <a:rPr lang="en-GB"/>
              <a:t>connectivity and a candidate material</a:t>
            </a:r>
            <a:endParaRPr/>
          </a:p>
          <a:p>
            <a:pPr indent="0" lvl="0" marL="0" rtl="0" algn="l">
              <a:spcBef>
                <a:spcPts val="0"/>
              </a:spcBef>
              <a:spcAft>
                <a:spcPts val="0"/>
              </a:spcAft>
              <a:buClr>
                <a:schemeClr val="dk1"/>
              </a:buClr>
              <a:buSzPts val="1100"/>
              <a:buFont typeface="Arial"/>
              <a:buNone/>
            </a:pPr>
            <a:r>
              <a:rPr lang="en-GB"/>
              <a:t>probably more like two weeks or three</a:t>
            </a:r>
            <a:endParaRPr/>
          </a:p>
          <a:p>
            <a:pPr indent="0" lvl="0" marL="0" rtl="0" algn="l">
              <a:spcBef>
                <a:spcPts val="0"/>
              </a:spcBef>
              <a:spcAft>
                <a:spcPts val="0"/>
              </a:spcAft>
              <a:buClr>
                <a:schemeClr val="dk1"/>
              </a:buClr>
              <a:buSzPts val="1100"/>
              <a:buFont typeface="Arial"/>
              <a:buNone/>
            </a:pPr>
            <a:r>
              <a:rPr lang="en-GB"/>
              <a:t>weeks but let's just say it's three days</a:t>
            </a:r>
            <a:endParaRPr/>
          </a:p>
          <a:p>
            <a:pPr indent="0" lvl="0" marL="0" rtl="0" algn="l">
              <a:spcBef>
                <a:spcPts val="0"/>
              </a:spcBef>
              <a:spcAft>
                <a:spcPts val="0"/>
              </a:spcAft>
              <a:buClr>
                <a:schemeClr val="dk1"/>
              </a:buClr>
              <a:buSzPts val="1100"/>
              <a:buFont typeface="Arial"/>
              <a:buNone/>
            </a:pPr>
            <a:r>
              <a:rPr lang="en-GB"/>
              <a:t>there's 12,000 known lithium containing</a:t>
            </a:r>
            <a:endParaRPr/>
          </a:p>
          <a:p>
            <a:pPr indent="0" lvl="0" marL="0" rtl="0" algn="l">
              <a:spcBef>
                <a:spcPts val="0"/>
              </a:spcBef>
              <a:spcAft>
                <a:spcPts val="0"/>
              </a:spcAft>
              <a:buClr>
                <a:schemeClr val="dk1"/>
              </a:buClr>
              <a:buSzPts val="1100"/>
              <a:buFont typeface="Arial"/>
              <a:buNone/>
            </a:pPr>
            <a:r>
              <a:rPr lang="en-GB"/>
              <a:t>compounds out there so that's 100 year</a:t>
            </a:r>
            <a:endParaRPr/>
          </a:p>
          <a:p>
            <a:pPr indent="0" lvl="0" marL="0" rtl="0" algn="l">
              <a:spcBef>
                <a:spcPts val="0"/>
              </a:spcBef>
              <a:spcAft>
                <a:spcPts val="0"/>
              </a:spcAft>
              <a:buClr>
                <a:schemeClr val="dk1"/>
              </a:buClr>
              <a:buSzPts val="1100"/>
              <a:buFont typeface="Arial"/>
              <a:buNone/>
            </a:pPr>
            <a:r>
              <a:rPr lang="en-GB"/>
              <a:t>PhD right there just to get through all</a:t>
            </a:r>
            <a:endParaRPr/>
          </a:p>
          <a:p>
            <a:pPr indent="0" lvl="0" marL="0" rtl="0" algn="l">
              <a:spcBef>
                <a:spcPts val="0"/>
              </a:spcBef>
              <a:spcAft>
                <a:spcPts val="0"/>
              </a:spcAft>
              <a:buClr>
                <a:schemeClr val="dk1"/>
              </a:buClr>
              <a:buSzPts val="1100"/>
              <a:buFont typeface="Arial"/>
              <a:buNone/>
            </a:pPr>
            <a:r>
              <a:rPr lang="en-GB"/>
              <a:t>of those but then you</a:t>
            </a:r>
            <a:endParaRPr/>
          </a:p>
          <a:p>
            <a:pPr indent="0" lvl="0" marL="0" rtl="0" algn="l">
              <a:spcBef>
                <a:spcPts val="0"/>
              </a:spcBef>
              <a:spcAft>
                <a:spcPts val="0"/>
              </a:spcAft>
              <a:buClr>
                <a:schemeClr val="dk1"/>
              </a:buClr>
              <a:buSzPts val="1100"/>
              <a:buFont typeface="Arial"/>
              <a:buNone/>
            </a:pPr>
            <a:r>
              <a:rPr lang="en-GB"/>
              <a:t>know when we think about the fact that</a:t>
            </a:r>
            <a:endParaRPr/>
          </a:p>
          <a:p>
            <a:pPr indent="0" lvl="0" marL="0" rtl="0" algn="l">
              <a:spcBef>
                <a:spcPts val="0"/>
              </a:spcBef>
              <a:spcAft>
                <a:spcPts val="0"/>
              </a:spcAft>
              <a:buClr>
                <a:schemeClr val="dk1"/>
              </a:buClr>
              <a:buSzPts val="1100"/>
              <a:buFont typeface="Arial"/>
              <a:buNone/>
            </a:pPr>
            <a:r>
              <a:rPr lang="en-GB"/>
              <a:t>material space is really infinite</a:t>
            </a:r>
            <a:endParaRPr/>
          </a:p>
          <a:p>
            <a:pPr indent="0" lvl="0" marL="0" rtl="0" algn="l">
              <a:spcBef>
                <a:spcPts val="0"/>
              </a:spcBef>
              <a:spcAft>
                <a:spcPts val="0"/>
              </a:spcAft>
              <a:buClr>
                <a:schemeClr val="dk1"/>
              </a:buClr>
              <a:buSzPts val="1100"/>
              <a:buFont typeface="Arial"/>
              <a:buNone/>
            </a:pPr>
            <a:r>
              <a:rPr lang="en-GB"/>
              <a:t>because there's all kinds of different</a:t>
            </a:r>
            <a:endParaRPr/>
          </a:p>
          <a:p>
            <a:pPr indent="0" lvl="0" marL="0" rtl="0" algn="l">
              <a:spcBef>
                <a:spcPts val="0"/>
              </a:spcBef>
              <a:spcAft>
                <a:spcPts val="0"/>
              </a:spcAft>
              <a:buClr>
                <a:schemeClr val="dk1"/>
              </a:buClr>
              <a:buSzPts val="1100"/>
              <a:buFont typeface="Arial"/>
              <a:buNone/>
            </a:pPr>
            <a:r>
              <a:rPr lang="en-GB"/>
              <a:t>combinations of elements we all are</a:t>
            </a:r>
            <a:endParaRPr/>
          </a:p>
          <a:p>
            <a:pPr indent="0" lvl="0" marL="0" rtl="0" algn="l">
              <a:spcBef>
                <a:spcPts val="0"/>
              </a:spcBef>
              <a:spcAft>
                <a:spcPts val="0"/>
              </a:spcAft>
              <a:buClr>
                <a:schemeClr val="dk1"/>
              </a:buClr>
              <a:buSzPts val="1100"/>
              <a:buFont typeface="Arial"/>
              <a:buNone/>
            </a:pPr>
            <a:r>
              <a:rPr lang="en-GB"/>
              <a:t>close to infinite then this becomes just</a:t>
            </a:r>
            <a:endParaRPr/>
          </a:p>
          <a:p>
            <a:pPr indent="0" lvl="0" marL="0" rtl="0" algn="l">
              <a:spcBef>
                <a:spcPts val="0"/>
              </a:spcBef>
              <a:spcAft>
                <a:spcPts val="0"/>
              </a:spcAft>
              <a:buClr>
                <a:schemeClr val="dk1"/>
              </a:buClr>
              <a:buSzPts val="1100"/>
              <a:buFont typeface="Arial"/>
              <a:buNone/>
            </a:pPr>
            <a:r>
              <a:rPr lang="en-GB"/>
              <a:t>totally intractable you know there's</a:t>
            </a:r>
            <a:endParaRPr/>
          </a:p>
          <a:p>
            <a:pPr indent="0" lvl="0" marL="0" rtl="0" algn="l">
              <a:spcBef>
                <a:spcPts val="0"/>
              </a:spcBef>
              <a:spcAft>
                <a:spcPts val="0"/>
              </a:spcAft>
              <a:buClr>
                <a:schemeClr val="dk1"/>
              </a:buClr>
              <a:buSzPts val="1100"/>
              <a:buFont typeface="Arial"/>
              <a:buNone/>
            </a:pPr>
            <a:r>
              <a:rPr lang="en-GB"/>
              <a:t>there's there's millions of billions of</a:t>
            </a:r>
            <a:endParaRPr/>
          </a:p>
          <a:p>
            <a:pPr indent="0" lvl="0" marL="0" rtl="0" algn="l">
              <a:spcBef>
                <a:spcPts val="0"/>
              </a:spcBef>
              <a:spcAft>
                <a:spcPts val="0"/>
              </a:spcAft>
              <a:buClr>
                <a:schemeClr val="dk1"/>
              </a:buClr>
              <a:buSzPts val="1100"/>
              <a:buFont typeface="Arial"/>
              <a:buNone/>
            </a:pPr>
            <a:r>
              <a:rPr lang="en-GB"/>
              <a:t>candidate materials that you could think</a:t>
            </a:r>
            <a:endParaRPr/>
          </a:p>
          <a:p>
            <a:pPr indent="0" lvl="0" marL="0" rtl="0" algn="l">
              <a:spcBef>
                <a:spcPts val="0"/>
              </a:spcBef>
              <a:spcAft>
                <a:spcPts val="0"/>
              </a:spcAft>
              <a:buClr>
                <a:schemeClr val="dk1"/>
              </a:buClr>
              <a:buSzPts val="1100"/>
              <a:buFont typeface="Arial"/>
              <a:buNone/>
            </a:pPr>
            <a:r>
              <a:rPr lang="en-GB"/>
              <a:t>of out there so we don't want to just</a:t>
            </a:r>
            <a:endParaRPr/>
          </a:p>
          <a:p>
            <a:pPr indent="0" lvl="0" marL="0" rtl="0" algn="l">
              <a:spcBef>
                <a:spcPts val="0"/>
              </a:spcBef>
              <a:spcAft>
                <a:spcPts val="0"/>
              </a:spcAft>
              <a:buClr>
                <a:schemeClr val="dk1"/>
              </a:buClr>
              <a:buSzPts val="1100"/>
              <a:buFont typeface="Arial"/>
              <a:buNone/>
            </a:pPr>
            <a:r>
              <a:rPr lang="en-GB"/>
              <a:t>compute 12,000 things we want to sort of</a:t>
            </a:r>
            <a:endParaRPr/>
          </a:p>
          <a:p>
            <a:pPr indent="0" lvl="0" marL="0" rtl="0" algn="l">
              <a:spcBef>
                <a:spcPts val="0"/>
              </a:spcBef>
              <a:spcAft>
                <a:spcPts val="0"/>
              </a:spcAft>
              <a:buClr>
                <a:schemeClr val="dk1"/>
              </a:buClr>
              <a:buSzPts val="1100"/>
              <a:buFont typeface="Arial"/>
              <a:buNone/>
            </a:pPr>
            <a:r>
              <a:rPr lang="en-GB"/>
              <a:t>reformulate the methods that we use to</a:t>
            </a:r>
            <a:endParaRPr/>
          </a:p>
          <a:p>
            <a:pPr indent="0" lvl="0" marL="0" rtl="0" algn="l">
              <a:spcBef>
                <a:spcPts val="0"/>
              </a:spcBef>
              <a:spcAft>
                <a:spcPts val="0"/>
              </a:spcAft>
              <a:buClr>
                <a:schemeClr val="dk1"/>
              </a:buClr>
              <a:buSzPts val="1100"/>
              <a:buFont typeface="Arial"/>
              <a:buNone/>
            </a:pPr>
            <a:r>
              <a:rPr lang="en-GB"/>
              <a:t>attack this problem and that's and</a:t>
            </a:r>
            <a:endParaRPr/>
          </a:p>
          <a:p>
            <a:pPr indent="0" lvl="0" marL="0" rtl="0" algn="l">
              <a:spcBef>
                <a:spcPts val="0"/>
              </a:spcBef>
              <a:spcAft>
                <a:spcPts val="0"/>
              </a:spcAft>
              <a:buClr>
                <a:schemeClr val="dk1"/>
              </a:buClr>
              <a:buSzPts val="1100"/>
              <a:buFont typeface="Arial"/>
              <a:buNone/>
            </a:pPr>
            <a:r>
              <a:rPr lang="en-GB"/>
              <a:t>that's where the power of machine</a:t>
            </a:r>
            <a:endParaRPr/>
          </a:p>
          <a:p>
            <a:pPr indent="0" lvl="0" marL="0" rtl="0" algn="l">
              <a:spcBef>
                <a:spcPts val="0"/>
              </a:spcBef>
              <a:spcAft>
                <a:spcPts val="0"/>
              </a:spcAft>
              <a:buClr>
                <a:schemeClr val="dk1"/>
              </a:buClr>
              <a:buSzPts val="1100"/>
              <a:buFont typeface="Arial"/>
              <a:buNone/>
            </a:pPr>
            <a:r>
              <a:rPr lang="en-GB"/>
              <a:t>learning comes in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ca44ea99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ca44ea99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in our in our</a:t>
            </a:r>
            <a:endParaRPr/>
          </a:p>
          <a:p>
            <a:pPr indent="0" lvl="0" marL="0" rtl="0" algn="l">
              <a:spcBef>
                <a:spcPts val="0"/>
              </a:spcBef>
              <a:spcAft>
                <a:spcPts val="0"/>
              </a:spcAft>
              <a:buClr>
                <a:schemeClr val="dk1"/>
              </a:buClr>
              <a:buSzPts val="1100"/>
              <a:buFont typeface="Arial"/>
              <a:buNone/>
            </a:pPr>
            <a:r>
              <a:rPr lang="en-GB"/>
              <a:t>landscape here of you know accuracy of a</a:t>
            </a:r>
            <a:endParaRPr/>
          </a:p>
          <a:p>
            <a:pPr indent="0" lvl="0" marL="0" rtl="0" algn="l">
              <a:spcBef>
                <a:spcPts val="0"/>
              </a:spcBef>
              <a:spcAft>
                <a:spcPts val="0"/>
              </a:spcAft>
              <a:buClr>
                <a:schemeClr val="dk1"/>
              </a:buClr>
              <a:buSzPts val="1100"/>
              <a:buFont typeface="Arial"/>
              <a:buNone/>
            </a:pPr>
            <a:r>
              <a:rPr lang="en-GB"/>
              <a:t>scientific approach versus the size of</a:t>
            </a:r>
            <a:endParaRPr/>
          </a:p>
          <a:p>
            <a:pPr indent="0" lvl="0" marL="0" rtl="0" algn="l">
              <a:spcBef>
                <a:spcPts val="0"/>
              </a:spcBef>
              <a:spcAft>
                <a:spcPts val="0"/>
              </a:spcAft>
              <a:buClr>
                <a:schemeClr val="dk1"/>
              </a:buClr>
              <a:buSzPts val="1100"/>
              <a:buFont typeface="Arial"/>
              <a:buNone/>
            </a:pPr>
            <a:r>
              <a:rPr lang="en-GB"/>
              <a:t>the searchable space so let's say like</a:t>
            </a:r>
            <a:endParaRPr/>
          </a:p>
          <a:p>
            <a:pPr indent="0" lvl="0" marL="0" rtl="0" algn="l">
              <a:spcBef>
                <a:spcPts val="0"/>
              </a:spcBef>
              <a:spcAft>
                <a:spcPts val="0"/>
              </a:spcAft>
              <a:buClr>
                <a:schemeClr val="dk1"/>
              </a:buClr>
              <a:buSzPts val="1100"/>
              <a:buFont typeface="Arial"/>
              <a:buNone/>
            </a:pPr>
            <a:r>
              <a:rPr lang="en-GB"/>
              <a:t>the number of materials you can assess</a:t>
            </a:r>
            <a:endParaRPr/>
          </a:p>
          <a:p>
            <a:pPr indent="0" lvl="0" marL="0" rtl="0" algn="l">
              <a:spcBef>
                <a:spcPts val="0"/>
              </a:spcBef>
              <a:spcAft>
                <a:spcPts val="0"/>
              </a:spcAft>
              <a:buNone/>
            </a:pPr>
            <a:r>
              <a:rPr lang="en-GB"/>
              <a:t>in a given period of time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density functional Theory simulations</a:t>
            </a:r>
            <a:endParaRPr/>
          </a:p>
          <a:p>
            <a:pPr indent="0" lvl="0" marL="0" rtl="0" algn="l">
              <a:spcBef>
                <a:spcPts val="0"/>
              </a:spcBef>
              <a:spcAft>
                <a:spcPts val="0"/>
              </a:spcAft>
              <a:buClr>
                <a:schemeClr val="dk1"/>
              </a:buClr>
              <a:buSzPts val="1100"/>
              <a:buFont typeface="Arial"/>
              <a:buNone/>
            </a:pPr>
            <a:r>
              <a:rPr lang="en-GB"/>
              <a:t>are a little bit less accurate but you</a:t>
            </a:r>
            <a:endParaRPr/>
          </a:p>
          <a:p>
            <a:pPr indent="0" lvl="0" marL="0" rtl="0" algn="l">
              <a:spcBef>
                <a:spcPts val="0"/>
              </a:spcBef>
              <a:spcAft>
                <a:spcPts val="0"/>
              </a:spcAft>
              <a:buClr>
                <a:schemeClr val="dk1"/>
              </a:buClr>
              <a:buSzPts val="1100"/>
              <a:buFont typeface="Arial"/>
              <a:buNone/>
            </a:pPr>
            <a:r>
              <a:rPr lang="en-GB"/>
              <a:t>can automate this go through you know</a:t>
            </a:r>
            <a:endParaRPr/>
          </a:p>
          <a:p>
            <a:pPr indent="0" lvl="0" marL="0" rtl="0" algn="l">
              <a:spcBef>
                <a:spcPts val="0"/>
              </a:spcBef>
              <a:spcAft>
                <a:spcPts val="0"/>
              </a:spcAft>
              <a:buClr>
                <a:schemeClr val="dk1"/>
              </a:buClr>
              <a:buSzPts val="1100"/>
              <a:buFont typeface="Arial"/>
              <a:buNone/>
            </a:pPr>
            <a:r>
              <a:rPr lang="en-GB"/>
              <a:t>hundreds of thousands machine learning</a:t>
            </a:r>
            <a:endParaRPr/>
          </a:p>
          <a:p>
            <a:pPr indent="0" lvl="0" marL="0" rtl="0" algn="l">
              <a:spcBef>
                <a:spcPts val="0"/>
              </a:spcBef>
              <a:spcAft>
                <a:spcPts val="0"/>
              </a:spcAft>
              <a:buClr>
                <a:schemeClr val="dk1"/>
              </a:buClr>
              <a:buSzPts val="1100"/>
              <a:buFont typeface="Arial"/>
              <a:buNone/>
            </a:pPr>
            <a:r>
              <a:rPr lang="en-GB"/>
              <a:t>is going to be less accurate still but</a:t>
            </a:r>
            <a:endParaRPr/>
          </a:p>
          <a:p>
            <a:pPr indent="0" lvl="0" marL="0" rtl="0" algn="l">
              <a:spcBef>
                <a:spcPts val="0"/>
              </a:spcBef>
              <a:spcAft>
                <a:spcPts val="0"/>
              </a:spcAft>
              <a:buClr>
                <a:schemeClr val="dk1"/>
              </a:buClr>
              <a:buSzPts val="1100"/>
              <a:buFont typeface="Arial"/>
              <a:buNone/>
            </a:pPr>
            <a:r>
              <a:rPr lang="en-GB"/>
              <a:t>orders of magnitude faster so you can</a:t>
            </a:r>
            <a:endParaRPr/>
          </a:p>
          <a:p>
            <a:pPr indent="0" lvl="0" marL="0" rtl="0" algn="l">
              <a:spcBef>
                <a:spcPts val="0"/>
              </a:spcBef>
              <a:spcAft>
                <a:spcPts val="0"/>
              </a:spcAft>
              <a:buClr>
                <a:schemeClr val="dk1"/>
              </a:buClr>
              <a:buSzPts val="1100"/>
              <a:buFont typeface="Arial"/>
              <a:buNone/>
            </a:pPr>
            <a:r>
              <a:rPr lang="en-GB"/>
              <a:t>get through you know billions of of</a:t>
            </a:r>
            <a:endParaRPr/>
          </a:p>
          <a:p>
            <a:pPr indent="0" lvl="0" marL="0" rtl="0" algn="l">
              <a:spcBef>
                <a:spcPts val="0"/>
              </a:spcBef>
              <a:spcAft>
                <a:spcPts val="0"/>
              </a:spcAft>
              <a:buClr>
                <a:schemeClr val="dk1"/>
              </a:buClr>
              <a:buSzPts val="1100"/>
              <a:buFont typeface="Arial"/>
              <a:buNone/>
            </a:pPr>
            <a:r>
              <a:rPr lang="en-GB"/>
              <a:t>candidate materials so if we want to</a:t>
            </a:r>
            <a:endParaRPr/>
          </a:p>
          <a:p>
            <a:pPr indent="0" lvl="0" marL="0" rtl="0" algn="l">
              <a:spcBef>
                <a:spcPts val="0"/>
              </a:spcBef>
              <a:spcAft>
                <a:spcPts val="0"/>
              </a:spcAft>
              <a:buClr>
                <a:schemeClr val="dk1"/>
              </a:buClr>
              <a:buSzPts val="1100"/>
              <a:buFont typeface="Arial"/>
              <a:buNone/>
            </a:pPr>
            <a:r>
              <a:rPr lang="en-GB"/>
              <a:t>accelerate the development of</a:t>
            </a:r>
            <a:endParaRPr/>
          </a:p>
          <a:p>
            <a:pPr indent="0" lvl="0" marL="0" rtl="0" algn="l">
              <a:spcBef>
                <a:spcPts val="0"/>
              </a:spcBef>
              <a:spcAft>
                <a:spcPts val="0"/>
              </a:spcAft>
              <a:buClr>
                <a:schemeClr val="dk1"/>
              </a:buClr>
              <a:buSzPts val="1100"/>
              <a:buFont typeface="Arial"/>
              <a:buNone/>
            </a:pPr>
            <a:r>
              <a:rPr lang="en-GB"/>
              <a:t>solid-state batteries we have to be</a:t>
            </a:r>
            <a:endParaRPr/>
          </a:p>
          <a:p>
            <a:pPr indent="0" lvl="0" marL="0" rtl="0" algn="l">
              <a:spcBef>
                <a:spcPts val="0"/>
              </a:spcBef>
              <a:spcAft>
                <a:spcPts val="0"/>
              </a:spcAft>
              <a:buClr>
                <a:schemeClr val="dk1"/>
              </a:buClr>
              <a:buSzPts val="1100"/>
              <a:buFont typeface="Arial"/>
              <a:buNone/>
            </a:pPr>
            <a:r>
              <a:rPr lang="en-GB"/>
              <a:t>trial and error and we need a smarter</a:t>
            </a:r>
            <a:endParaRPr/>
          </a:p>
          <a:p>
            <a:pPr indent="0" lvl="0" marL="0" rtl="0" algn="l">
              <a:spcBef>
                <a:spcPts val="0"/>
              </a:spcBef>
              <a:spcAft>
                <a:spcPts val="0"/>
              </a:spcAft>
              <a:buClr>
                <a:schemeClr val="dk1"/>
              </a:buClr>
              <a:buSzPts val="1100"/>
              <a:buFont typeface="Arial"/>
              <a:buNone/>
            </a:pPr>
            <a:r>
              <a:rPr lang="en-GB"/>
              <a:t>and a data-driven path forward</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ca44ea99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ca44ea99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data</a:t>
            </a:r>
            <a:endParaRPr/>
          </a:p>
          <a:p>
            <a:pPr indent="0" lvl="0" marL="0" rtl="0" algn="l">
              <a:spcBef>
                <a:spcPts val="0"/>
              </a:spcBef>
              <a:spcAft>
                <a:spcPts val="0"/>
              </a:spcAft>
              <a:buClr>
                <a:schemeClr val="dk1"/>
              </a:buClr>
              <a:buSzPts val="1100"/>
              <a:buFont typeface="Arial"/>
              <a:buNone/>
            </a:pPr>
            <a:r>
              <a:rPr lang="en-GB"/>
              <a:t>analysis is really central to any kind</a:t>
            </a:r>
            <a:endParaRPr/>
          </a:p>
          <a:p>
            <a:pPr indent="0" lvl="0" marL="0" rtl="0" algn="l">
              <a:spcBef>
                <a:spcPts val="0"/>
              </a:spcBef>
              <a:spcAft>
                <a:spcPts val="0"/>
              </a:spcAft>
              <a:buClr>
                <a:schemeClr val="dk1"/>
              </a:buClr>
              <a:buSzPts val="1100"/>
              <a:buFont typeface="Arial"/>
              <a:buNone/>
            </a:pPr>
            <a:r>
              <a:rPr lang="en-GB"/>
              <a:t>of scientific endeavor and in a</a:t>
            </a:r>
            <a:endParaRPr/>
          </a:p>
          <a:p>
            <a:pPr indent="0" lvl="0" marL="0" rtl="0" algn="l">
              <a:spcBef>
                <a:spcPts val="0"/>
              </a:spcBef>
              <a:spcAft>
                <a:spcPts val="0"/>
              </a:spcAft>
              <a:buClr>
                <a:schemeClr val="dk1"/>
              </a:buClr>
              <a:buSzPts val="1100"/>
              <a:buFont typeface="Arial"/>
              <a:buNone/>
            </a:pPr>
            <a:r>
              <a:rPr lang="en-GB"/>
              <a:t>conventional scientific method data</a:t>
            </a:r>
            <a:endParaRPr/>
          </a:p>
          <a:p>
            <a:pPr indent="0" lvl="0" marL="0" rtl="0" algn="l">
              <a:spcBef>
                <a:spcPts val="0"/>
              </a:spcBef>
              <a:spcAft>
                <a:spcPts val="0"/>
              </a:spcAft>
              <a:buClr>
                <a:schemeClr val="dk1"/>
              </a:buClr>
              <a:buSzPts val="1100"/>
              <a:buFont typeface="Arial"/>
              <a:buNone/>
            </a:pPr>
            <a:r>
              <a:rPr lang="en-GB"/>
              <a:t>analysis usually comes at the end so we</a:t>
            </a:r>
            <a:endParaRPr/>
          </a:p>
          <a:p>
            <a:pPr indent="0" lvl="0" marL="0" rtl="0" algn="l">
              <a:spcBef>
                <a:spcPts val="0"/>
              </a:spcBef>
              <a:spcAft>
                <a:spcPts val="0"/>
              </a:spcAft>
              <a:buClr>
                <a:schemeClr val="dk1"/>
              </a:buClr>
              <a:buSzPts val="1100"/>
              <a:buFont typeface="Arial"/>
              <a:buNone/>
            </a:pPr>
            <a:r>
              <a:rPr lang="en-GB"/>
              <a:t>propose a hypothesis on you know why</a:t>
            </a:r>
            <a:endParaRPr/>
          </a:p>
          <a:p>
            <a:pPr indent="0" lvl="0" marL="0" rtl="0" algn="l">
              <a:spcBef>
                <a:spcPts val="0"/>
              </a:spcBef>
              <a:spcAft>
                <a:spcPts val="0"/>
              </a:spcAft>
              <a:buClr>
                <a:schemeClr val="dk1"/>
              </a:buClr>
              <a:buSzPts val="1100"/>
              <a:buFont typeface="Arial"/>
              <a:buNone/>
            </a:pPr>
            <a:r>
              <a:rPr lang="en-GB"/>
              <a:t>something is happening we go out and</a:t>
            </a:r>
            <a:endParaRPr/>
          </a:p>
          <a:p>
            <a:pPr indent="0" lvl="0" marL="0" rtl="0" algn="l">
              <a:spcBef>
                <a:spcPts val="0"/>
              </a:spcBef>
              <a:spcAft>
                <a:spcPts val="0"/>
              </a:spcAft>
              <a:buClr>
                <a:schemeClr val="dk1"/>
              </a:buClr>
              <a:buSzPts val="1100"/>
              <a:buFont typeface="Arial"/>
              <a:buNone/>
            </a:pPr>
            <a:r>
              <a:rPr lang="en-GB"/>
              <a:t>we've identified the important data that</a:t>
            </a:r>
            <a:endParaRPr/>
          </a:p>
          <a:p>
            <a:pPr indent="0" lvl="0" marL="0" rtl="0" algn="l">
              <a:spcBef>
                <a:spcPts val="0"/>
              </a:spcBef>
              <a:spcAft>
                <a:spcPts val="0"/>
              </a:spcAft>
              <a:buClr>
                <a:schemeClr val="dk1"/>
              </a:buClr>
              <a:buSzPts val="1100"/>
              <a:buFont typeface="Arial"/>
              <a:buNone/>
            </a:pPr>
            <a:r>
              <a:rPr lang="en-GB"/>
              <a:t>we need to validate the hypothesis we</a:t>
            </a:r>
            <a:endParaRPr/>
          </a:p>
          <a:p>
            <a:pPr indent="0" lvl="0" marL="0" rtl="0" algn="l">
              <a:spcBef>
                <a:spcPts val="0"/>
              </a:spcBef>
              <a:spcAft>
                <a:spcPts val="0"/>
              </a:spcAft>
              <a:buClr>
                <a:schemeClr val="dk1"/>
              </a:buClr>
              <a:buSzPts val="1100"/>
              <a:buFont typeface="Arial"/>
              <a:buNone/>
            </a:pPr>
            <a:r>
              <a:rPr lang="en-GB"/>
              <a:t>analyze it and then we repeat the cycle</a:t>
            </a:r>
            <a:endParaRPr/>
          </a:p>
          <a:p>
            <a:pPr indent="0" lvl="0" marL="0" rtl="0" algn="l">
              <a:spcBef>
                <a:spcPts val="0"/>
              </a:spcBef>
              <a:spcAft>
                <a:spcPts val="0"/>
              </a:spcAft>
              <a:buClr>
                <a:schemeClr val="dk1"/>
              </a:buClr>
              <a:buSzPts val="1100"/>
              <a:buFont typeface="Arial"/>
              <a:buNone/>
            </a:pPr>
            <a:r>
              <a:rPr lang="en-GB"/>
              <a:t>but what we're doing is we're really</a:t>
            </a:r>
            <a:endParaRPr/>
          </a:p>
          <a:p>
            <a:pPr indent="0" lvl="0" marL="0" rtl="0" algn="l">
              <a:spcBef>
                <a:spcPts val="0"/>
              </a:spcBef>
              <a:spcAft>
                <a:spcPts val="0"/>
              </a:spcAft>
              <a:buClr>
                <a:schemeClr val="dk1"/>
              </a:buClr>
              <a:buSzPts val="1100"/>
              <a:buFont typeface="Arial"/>
              <a:buNone/>
            </a:pPr>
            <a:r>
              <a:rPr lang="en-GB"/>
              <a:t>turning this thing on its head so we</a:t>
            </a:r>
            <a:endParaRPr/>
          </a:p>
          <a:p>
            <a:pPr indent="0" lvl="0" marL="0" rtl="0" algn="l">
              <a:spcBef>
                <a:spcPts val="0"/>
              </a:spcBef>
              <a:spcAft>
                <a:spcPts val="0"/>
              </a:spcAft>
              <a:buClr>
                <a:schemeClr val="dk1"/>
              </a:buClr>
              <a:buSzPts val="1100"/>
              <a:buFont typeface="Arial"/>
              <a:buNone/>
            </a:pPr>
            <a:r>
              <a:rPr lang="en-GB"/>
              <a:t>start with gathering a bunch of data and</a:t>
            </a:r>
            <a:endParaRPr/>
          </a:p>
          <a:p>
            <a:pPr indent="0" lvl="0" marL="0" rtl="0" algn="l">
              <a:spcBef>
                <a:spcPts val="0"/>
              </a:spcBef>
              <a:spcAft>
                <a:spcPts val="0"/>
              </a:spcAft>
              <a:buClr>
                <a:schemeClr val="dk1"/>
              </a:buClr>
              <a:buSzPts val="1100"/>
              <a:buFont typeface="Arial"/>
              <a:buNone/>
            </a:pPr>
            <a:r>
              <a:rPr lang="en-GB"/>
              <a:t>then we identify the important data and</a:t>
            </a:r>
            <a:endParaRPr/>
          </a:p>
          <a:p>
            <a:pPr indent="0" lvl="0" marL="0" rtl="0" algn="l">
              <a:spcBef>
                <a:spcPts val="0"/>
              </a:spcBef>
              <a:spcAft>
                <a:spcPts val="0"/>
              </a:spcAft>
              <a:buClr>
                <a:schemeClr val="dk1"/>
              </a:buClr>
              <a:buSzPts val="1100"/>
              <a:buFont typeface="Arial"/>
              <a:buNone/>
            </a:pPr>
            <a:r>
              <a:rPr lang="en-GB"/>
              <a:t>we let the hypotheses sort of fall out</a:t>
            </a:r>
            <a:endParaRPr/>
          </a:p>
          <a:p>
            <a:pPr indent="0" lvl="0" marL="0" rtl="0" algn="l">
              <a:spcBef>
                <a:spcPts val="0"/>
              </a:spcBef>
              <a:spcAft>
                <a:spcPts val="0"/>
              </a:spcAft>
              <a:buClr>
                <a:schemeClr val="dk1"/>
              </a:buClr>
              <a:buSzPts val="1100"/>
              <a:buFont typeface="Arial"/>
              <a:buNone/>
            </a:pPr>
            <a:r>
              <a:rPr lang="en-GB"/>
              <a:t>of the data that we have so we're not</a:t>
            </a:r>
            <a:endParaRPr/>
          </a:p>
          <a:p>
            <a:pPr indent="0" lvl="0" marL="0" rtl="0" algn="l">
              <a:spcBef>
                <a:spcPts val="0"/>
              </a:spcBef>
              <a:spcAft>
                <a:spcPts val="0"/>
              </a:spcAft>
              <a:buClr>
                <a:schemeClr val="dk1"/>
              </a:buClr>
              <a:buSzPts val="1100"/>
              <a:buFont typeface="Arial"/>
              <a:buNone/>
            </a:pPr>
            <a:r>
              <a:rPr lang="en-GB"/>
              <a:t>really going into it saying that we know</a:t>
            </a:r>
            <a:endParaRPr/>
          </a:p>
          <a:p>
            <a:pPr indent="0" lvl="0" marL="0" rtl="0" algn="l">
              <a:spcBef>
                <a:spcPts val="0"/>
              </a:spcBef>
              <a:spcAft>
                <a:spcPts val="0"/>
              </a:spcAft>
              <a:buClr>
                <a:schemeClr val="dk1"/>
              </a:buClr>
              <a:buSzPts val="1100"/>
              <a:buFont typeface="Arial"/>
              <a:buNone/>
            </a:pPr>
            <a:r>
              <a:rPr lang="en-GB"/>
              <a:t>what causes connectivity we're hoping</a:t>
            </a:r>
            <a:endParaRPr/>
          </a:p>
          <a:p>
            <a:pPr indent="0" lvl="0" marL="0" rtl="0" algn="l">
              <a:spcBef>
                <a:spcPts val="0"/>
              </a:spcBef>
              <a:spcAft>
                <a:spcPts val="0"/>
              </a:spcAft>
              <a:buClr>
                <a:schemeClr val="dk1"/>
              </a:buClr>
              <a:buSzPts val="1100"/>
              <a:buFont typeface="Arial"/>
              <a:buNone/>
            </a:pPr>
            <a:r>
              <a:rPr lang="en-GB"/>
              <a:t>that the data sort of tells us what that</a:t>
            </a:r>
            <a:endParaRPr/>
          </a:p>
          <a:p>
            <a:pPr indent="0" lvl="0" marL="0" rtl="0" algn="l">
              <a:spcBef>
                <a:spcPts val="0"/>
              </a:spcBef>
              <a:spcAft>
                <a:spcPts val="0"/>
              </a:spcAft>
              <a:buClr>
                <a:schemeClr val="dk1"/>
              </a:buClr>
              <a:buSzPts val="1100"/>
              <a:buFont typeface="Arial"/>
              <a:buNone/>
            </a:pPr>
            <a:r>
              <a:rPr lang="en-GB"/>
              <a:t>is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ca44ea99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eca44ea99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ca44ea99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ca44ea99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Experimental measurements of ionic conductivity at room temperature for 40 different materials are gathered and these are all crystalline materials and they have well-defined structures that have been characterized and so for all 40 of them, the researchers came up with 20 features which are essentially pieces of information that they think might have some bearing on predicting ionic conductivity. Some of them came from the literature, from things that people have proposed, some of them came from intuition.[5]</a:t>
            </a:r>
            <a:endParaRPr/>
          </a:p>
          <a:p>
            <a:pPr indent="0" lvl="0" marL="0" rtl="0" algn="l">
              <a:spcBef>
                <a:spcPts val="0"/>
              </a:spcBef>
              <a:spcAft>
                <a:spcPts val="0"/>
              </a:spcAft>
              <a:buClr>
                <a:schemeClr val="dk1"/>
              </a:buClr>
              <a:buSzPts val="1100"/>
              <a:buFont typeface="Arial"/>
              <a:buNone/>
            </a:pPr>
            <a:r>
              <a:rPr lang="en-GB"/>
              <a:t>The first thing that they did was that they just computed all twenty of these for the forty materials and they looked at them one by one just to see which one predicts conductivity and the correlation coefficients are shown in figure 3 and we can see that they are all small. They are all less than plus or minus 0.3.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So out of their initial twenty guesses, none of them really were good predictors. So they have used an axiom in machine learning which is that if we have a bunch of weak learners or weak descriptors, we can put them together in a creative way that we can create a strong learner or a better predictor.[5] So even though there's no single feature with a strong correlation across this diverse set, we hope that we can creatively put these together in a way that gives us that predictive power.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eca44ea99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eca44ea99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move forward we have to choose a model that we want to use. A binary classifier model was chosen which just predicts essentially a yes or a no. So the training set was broken down into good conductors and bad conductors with a cut-off of 10-4. So that is the lowest we can have and still have it be considered a good electrolyte material. This splits this up into about 1/4 good conductors about 3/4 bad conductors. There are no conventions in this sort of space especially in machine learning with this small of a data set but after testing other models, this was the one that the researchers found worked the best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ca44ea99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ca44ea99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logistic regression, it has θ transpose x in the denominator. x's are the combination of features and the θs are the regression coefficients. So the question is now which of those 20 features would give us the best predictive model for that data that we're training it 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ca44ea99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ca44ea99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take the 20 candidate hypotheses and the 40 data points and then we want to find the best feature set we want to fit the data to. Having a small data set usually is bad because we can have problems with overfitting and it is harder to deal with. But one of the benefits is that with a small data set we can search the entire model space in a reasonable amount of time.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ca44ea99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ca44ea99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hope is that this optimal model would give an accurate guess about 90% of the time. The model developed is shown in Eqn. 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Where LLB is Lithium-lithium bond number, SBI is Sublattice bond ionicity, AFC is Anion framework coordination, LASD is Li-anion separation distance and LLSD is Li-Li separation distance. These five features are easily interpreted in a material science context. This equation is based on five pieces of information and this takes, if we set it up an automated script, less than a second like a microsecond to compute, whereas it would have taken one week to get an estimate of conductivity with density functional theory simulations which use physics and have to solve the Schrodinger equation and simulate atoms. Hence, this is a huge speed improvement.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0641565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0641565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ca44ea994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ca44ea994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 so now that we have this</a:t>
            </a:r>
            <a:endParaRPr/>
          </a:p>
          <a:p>
            <a:pPr indent="0" lvl="0" marL="0" rtl="0" algn="l">
              <a:spcBef>
                <a:spcPts val="0"/>
              </a:spcBef>
              <a:spcAft>
                <a:spcPts val="0"/>
              </a:spcAft>
              <a:buClr>
                <a:schemeClr val="dk1"/>
              </a:buClr>
              <a:buSzPts val="1100"/>
              <a:buFont typeface="Arial"/>
              <a:buNone/>
            </a:pPr>
            <a:r>
              <a:rPr lang="en-GB"/>
              <a:t>model which is about a million times</a:t>
            </a:r>
            <a:endParaRPr/>
          </a:p>
          <a:p>
            <a:pPr indent="0" lvl="0" marL="0" rtl="0" algn="l">
              <a:spcBef>
                <a:spcPts val="0"/>
              </a:spcBef>
              <a:spcAft>
                <a:spcPts val="0"/>
              </a:spcAft>
              <a:buClr>
                <a:schemeClr val="dk1"/>
              </a:buClr>
              <a:buSzPts val="1100"/>
              <a:buFont typeface="Arial"/>
              <a:buNone/>
            </a:pPr>
            <a:r>
              <a:rPr lang="en-GB"/>
              <a:t>faster than the incumbent methods that</a:t>
            </a:r>
            <a:endParaRPr/>
          </a:p>
          <a:p>
            <a:pPr indent="0" lvl="0" marL="0" rtl="0" algn="l">
              <a:spcBef>
                <a:spcPts val="0"/>
              </a:spcBef>
              <a:spcAft>
                <a:spcPts val="0"/>
              </a:spcAft>
              <a:buClr>
                <a:schemeClr val="dk1"/>
              </a:buClr>
              <a:buSzPts val="1100"/>
              <a:buFont typeface="Arial"/>
              <a:buNone/>
            </a:pPr>
            <a:r>
              <a:rPr lang="en-GB"/>
              <a:t>is so much faster it will allow us to</a:t>
            </a:r>
            <a:endParaRPr/>
          </a:p>
          <a:p>
            <a:pPr indent="0" lvl="0" marL="0" rtl="0" algn="l">
              <a:spcBef>
                <a:spcPts val="0"/>
              </a:spcBef>
              <a:spcAft>
                <a:spcPts val="0"/>
              </a:spcAft>
              <a:buClr>
                <a:schemeClr val="dk1"/>
              </a:buClr>
              <a:buSzPts val="1100"/>
              <a:buFont typeface="Arial"/>
              <a:buNone/>
            </a:pPr>
            <a:r>
              <a:rPr lang="en-GB"/>
              <a:t>screen every known candidate material</a:t>
            </a:r>
            <a:endParaRPr/>
          </a:p>
          <a:p>
            <a:pPr indent="0" lvl="0" marL="0" rtl="0" algn="l">
              <a:spcBef>
                <a:spcPts val="0"/>
              </a:spcBef>
              <a:spcAft>
                <a:spcPts val="0"/>
              </a:spcAft>
              <a:buClr>
                <a:schemeClr val="dk1"/>
              </a:buClr>
              <a:buSzPts val="1100"/>
              <a:buFont typeface="Arial"/>
              <a:buNone/>
            </a:pPr>
            <a:r>
              <a:rPr lang="en-GB"/>
              <a:t>out there and we found over 12,000 of</a:t>
            </a:r>
            <a:endParaRPr/>
          </a:p>
          <a:p>
            <a:pPr indent="0" lvl="0" marL="0" rtl="0" algn="l">
              <a:spcBef>
                <a:spcPts val="0"/>
              </a:spcBef>
              <a:spcAft>
                <a:spcPts val="0"/>
              </a:spcAft>
              <a:buClr>
                <a:schemeClr val="dk1"/>
              </a:buClr>
              <a:buSzPts val="1100"/>
              <a:buFont typeface="Arial"/>
              <a:buNone/>
            </a:pPr>
            <a:r>
              <a:rPr lang="en-GB"/>
              <a:t>them in the online database of the</a:t>
            </a:r>
            <a:endParaRPr/>
          </a:p>
          <a:p>
            <a:pPr indent="0" lvl="0" marL="0" rtl="0" algn="l">
              <a:spcBef>
                <a:spcPts val="0"/>
              </a:spcBef>
              <a:spcAft>
                <a:spcPts val="0"/>
              </a:spcAft>
              <a:buClr>
                <a:schemeClr val="dk1"/>
              </a:buClr>
              <a:buSzPts val="1100"/>
              <a:buFont typeface="Arial"/>
              <a:buNone/>
            </a:pPr>
            <a:r>
              <a:rPr lang="en-GB"/>
              <a:t>materials project which is curated at</a:t>
            </a:r>
            <a:endParaRPr/>
          </a:p>
          <a:p>
            <a:pPr indent="0" lvl="0" marL="0" rtl="0" algn="l">
              <a:spcBef>
                <a:spcPts val="0"/>
              </a:spcBef>
              <a:spcAft>
                <a:spcPts val="0"/>
              </a:spcAft>
              <a:buClr>
                <a:schemeClr val="dk1"/>
              </a:buClr>
              <a:buSzPts val="1100"/>
              <a:buFont typeface="Arial"/>
              <a:buNone/>
            </a:pPr>
            <a:r>
              <a:rPr lang="en-GB"/>
              <a:t>Lawrence Livermore Berkeley</a:t>
            </a:r>
            <a:endParaRPr/>
          </a:p>
          <a:p>
            <a:pPr indent="0" lvl="0" marL="0" rtl="0" algn="l">
              <a:spcBef>
                <a:spcPts val="0"/>
              </a:spcBef>
              <a:spcAft>
                <a:spcPts val="0"/>
              </a:spcAft>
              <a:buClr>
                <a:schemeClr val="dk1"/>
              </a:buClr>
              <a:buSzPts val="1100"/>
              <a:buFont typeface="Arial"/>
              <a:buNone/>
            </a:pPr>
            <a:r>
              <a:rPr lang="en-GB"/>
              <a:t>National Lab and we started screening</a:t>
            </a:r>
            <a:endParaRPr/>
          </a:p>
          <a:p>
            <a:pPr indent="0" lvl="0" marL="0" rtl="0" algn="l">
              <a:spcBef>
                <a:spcPts val="0"/>
              </a:spcBef>
              <a:spcAft>
                <a:spcPts val="0"/>
              </a:spcAft>
              <a:buClr>
                <a:schemeClr val="dk1"/>
              </a:buClr>
              <a:buSzPts val="1100"/>
              <a:buFont typeface="Arial"/>
              <a:buNone/>
            </a:pPr>
            <a:r>
              <a:rPr lang="en-GB"/>
              <a:t>through them and we also included six</a:t>
            </a:r>
            <a:endParaRPr/>
          </a:p>
          <a:p>
            <a:pPr indent="0" lvl="0" marL="0" rtl="0" algn="l">
              <a:spcBef>
                <a:spcPts val="0"/>
              </a:spcBef>
              <a:spcAft>
                <a:spcPts val="0"/>
              </a:spcAft>
              <a:buClr>
                <a:schemeClr val="dk1"/>
              </a:buClr>
              <a:buSzPts val="1100"/>
              <a:buFont typeface="Arial"/>
              <a:buNone/>
            </a:pPr>
            <a:r>
              <a:rPr lang="en-GB"/>
              <a:t>extra screening metrics which were these</a:t>
            </a:r>
            <a:endParaRPr/>
          </a:p>
          <a:p>
            <a:pPr indent="0" lvl="0" marL="0" rtl="0" algn="l">
              <a:spcBef>
                <a:spcPts val="0"/>
              </a:spcBef>
              <a:spcAft>
                <a:spcPts val="0"/>
              </a:spcAft>
              <a:buClr>
                <a:schemeClr val="dk1"/>
              </a:buClr>
              <a:buSzPts val="1100"/>
              <a:buFont typeface="Arial"/>
              <a:buNone/>
            </a:pPr>
            <a:r>
              <a:rPr lang="en-GB"/>
              <a:t>weren't built from machine learning</a:t>
            </a:r>
            <a:endParaRPr/>
          </a:p>
          <a:p>
            <a:pPr indent="0" lvl="0" marL="0" rtl="0" algn="l">
              <a:spcBef>
                <a:spcPts val="0"/>
              </a:spcBef>
              <a:spcAft>
                <a:spcPts val="0"/>
              </a:spcAft>
              <a:buClr>
                <a:schemeClr val="dk1"/>
              </a:buClr>
              <a:buSzPts val="1100"/>
              <a:buFont typeface="Arial"/>
              <a:buNone/>
            </a:pPr>
            <a:r>
              <a:rPr lang="en-GB"/>
              <a:t>these were built on kind of simple</a:t>
            </a:r>
            <a:endParaRPr/>
          </a:p>
          <a:p>
            <a:pPr indent="0" lvl="0" marL="0" rtl="0" algn="l">
              <a:spcBef>
                <a:spcPts val="0"/>
              </a:spcBef>
              <a:spcAft>
                <a:spcPts val="0"/>
              </a:spcAft>
              <a:buClr>
                <a:schemeClr val="dk1"/>
              </a:buClr>
              <a:buSzPts val="1100"/>
              <a:buFont typeface="Arial"/>
              <a:buNone/>
            </a:pPr>
            <a:r>
              <a:rPr lang="en-GB"/>
              <a:t>heuristics and information where we</a:t>
            </a:r>
            <a:endParaRPr/>
          </a:p>
          <a:p>
            <a:pPr indent="0" lvl="0" marL="0" rtl="0" algn="l">
              <a:spcBef>
                <a:spcPts val="0"/>
              </a:spcBef>
              <a:spcAft>
                <a:spcPts val="0"/>
              </a:spcAft>
              <a:buClr>
                <a:schemeClr val="dk1"/>
              </a:buClr>
              <a:buSzPts val="1100"/>
              <a:buFont typeface="Arial"/>
              <a:buNone/>
            </a:pPr>
            <a:r>
              <a:rPr lang="en-GB"/>
              <a:t>could get it and these are here's the</a:t>
            </a:r>
            <a:endParaRPr/>
          </a:p>
          <a:p>
            <a:pPr indent="0" lvl="0" marL="0" rtl="0" algn="l">
              <a:spcBef>
                <a:spcPts val="0"/>
              </a:spcBef>
              <a:spcAft>
                <a:spcPts val="0"/>
              </a:spcAft>
              <a:buClr>
                <a:schemeClr val="dk1"/>
              </a:buClr>
              <a:buSzPts val="1100"/>
              <a:buFont typeface="Arial"/>
              <a:buNone/>
            </a:pPr>
            <a:r>
              <a:rPr lang="en-GB"/>
              <a:t>pieces of information these are all kind</a:t>
            </a:r>
            <a:endParaRPr/>
          </a:p>
          <a:p>
            <a:pPr indent="0" lvl="0" marL="0" rtl="0" algn="l">
              <a:spcBef>
                <a:spcPts val="0"/>
              </a:spcBef>
              <a:spcAft>
                <a:spcPts val="0"/>
              </a:spcAft>
              <a:buClr>
                <a:schemeClr val="dk1"/>
              </a:buClr>
              <a:buSzPts val="1100"/>
              <a:buFont typeface="Arial"/>
              <a:buNone/>
            </a:pPr>
            <a:r>
              <a:rPr lang="en-GB"/>
              <a:t>of you know different parts of that that</a:t>
            </a:r>
            <a:endParaRPr/>
          </a:p>
          <a:p>
            <a:pPr indent="0" lvl="0" marL="0" rtl="0" algn="l">
              <a:spcBef>
                <a:spcPts val="0"/>
              </a:spcBef>
              <a:spcAft>
                <a:spcPts val="0"/>
              </a:spcAft>
              <a:buClr>
                <a:schemeClr val="dk1"/>
              </a:buClr>
              <a:buSzPts val="1100"/>
              <a:buFont typeface="Arial"/>
              <a:buNone/>
            </a:pPr>
            <a:r>
              <a:rPr lang="en-GB"/>
              <a:t>graph from arpa-e that I showed at the</a:t>
            </a:r>
            <a:endParaRPr/>
          </a:p>
          <a:p>
            <a:pPr indent="0" lvl="0" marL="0" rtl="0" algn="l">
              <a:spcBef>
                <a:spcPts val="0"/>
              </a:spcBef>
              <a:spcAft>
                <a:spcPts val="0"/>
              </a:spcAft>
              <a:buClr>
                <a:schemeClr val="dk1"/>
              </a:buClr>
              <a:buSzPts val="1100"/>
              <a:buFont typeface="Arial"/>
              <a:buNone/>
            </a:pPr>
            <a:r>
              <a:rPr lang="en-GB"/>
              <a:t>beginning so we're a conductivity isn't</a:t>
            </a:r>
            <a:endParaRPr/>
          </a:p>
          <a:p>
            <a:pPr indent="0" lvl="0" marL="0" rtl="0" algn="l">
              <a:spcBef>
                <a:spcPts val="0"/>
              </a:spcBef>
              <a:spcAft>
                <a:spcPts val="0"/>
              </a:spcAft>
              <a:buClr>
                <a:schemeClr val="dk1"/>
              </a:buClr>
              <a:buSzPts val="1100"/>
              <a:buFont typeface="Arial"/>
              <a:buNone/>
            </a:pPr>
            <a:r>
              <a:rPr lang="en-GB"/>
              <a:t>all the matters here are six other</a:t>
            </a:r>
            <a:endParaRPr/>
          </a:p>
          <a:p>
            <a:pPr indent="0" lvl="0" marL="0" rtl="0" algn="l">
              <a:spcBef>
                <a:spcPts val="0"/>
              </a:spcBef>
              <a:spcAft>
                <a:spcPts val="0"/>
              </a:spcAft>
              <a:buClr>
                <a:schemeClr val="dk1"/>
              </a:buClr>
              <a:buSzPts val="1100"/>
              <a:buFont typeface="Arial"/>
              <a:buNone/>
            </a:pPr>
            <a:r>
              <a:rPr lang="en-GB"/>
              <a:t>things that that we can use to help our</a:t>
            </a:r>
            <a:endParaRPr/>
          </a:p>
          <a:p>
            <a:pPr indent="0" lvl="0" marL="0" rtl="0" algn="l">
              <a:spcBef>
                <a:spcPts val="0"/>
              </a:spcBef>
              <a:spcAft>
                <a:spcPts val="0"/>
              </a:spcAft>
              <a:buClr>
                <a:schemeClr val="dk1"/>
              </a:buClr>
              <a:buSzPts val="1100"/>
              <a:buFont typeface="Arial"/>
              <a:buNone/>
            </a:pPr>
            <a:r>
              <a:rPr lang="en-GB"/>
              <a:t>screening so when we take these twelve</a:t>
            </a:r>
            <a:endParaRPr/>
          </a:p>
          <a:p>
            <a:pPr indent="0" lvl="0" marL="0" rtl="0" algn="l">
              <a:spcBef>
                <a:spcPts val="0"/>
              </a:spcBef>
              <a:spcAft>
                <a:spcPts val="0"/>
              </a:spcAft>
              <a:buClr>
                <a:schemeClr val="dk1"/>
              </a:buClr>
              <a:buSzPts val="1100"/>
              <a:buFont typeface="Arial"/>
              <a:buNone/>
            </a:pPr>
            <a:r>
              <a:rPr lang="en-GB"/>
              <a:t>thousand candidate materials we first</a:t>
            </a:r>
            <a:endParaRPr/>
          </a:p>
          <a:p>
            <a:pPr indent="0" lvl="0" marL="0" rtl="0" algn="l">
              <a:spcBef>
                <a:spcPts val="0"/>
              </a:spcBef>
              <a:spcAft>
                <a:spcPts val="0"/>
              </a:spcAft>
              <a:buClr>
                <a:schemeClr val="dk1"/>
              </a:buClr>
              <a:buSzPts val="1100"/>
              <a:buFont typeface="Arial"/>
              <a:buNone/>
            </a:pPr>
            <a:r>
              <a:rPr lang="en-GB"/>
              <a:t>applied these six don't don't think</a:t>
            </a:r>
            <a:endParaRPr/>
          </a:p>
          <a:p>
            <a:pPr indent="0" lvl="0" marL="0" rtl="0" algn="l">
              <a:spcBef>
                <a:spcPts val="0"/>
              </a:spcBef>
              <a:spcAft>
                <a:spcPts val="0"/>
              </a:spcAft>
              <a:buClr>
                <a:schemeClr val="dk1"/>
              </a:buClr>
              <a:buSzPts val="1100"/>
              <a:buFont typeface="Arial"/>
              <a:buNone/>
            </a:pPr>
            <a:r>
              <a:rPr lang="en-GB"/>
              <a:t>about connectivity yet just apply these</a:t>
            </a:r>
            <a:endParaRPr/>
          </a:p>
          <a:p>
            <a:pPr indent="0" lvl="0" marL="0" rtl="0" algn="l">
              <a:spcBef>
                <a:spcPts val="0"/>
              </a:spcBef>
              <a:spcAft>
                <a:spcPts val="0"/>
              </a:spcAft>
              <a:buClr>
                <a:schemeClr val="dk1"/>
              </a:buClr>
              <a:buSzPts val="1100"/>
              <a:buFont typeface="Arial"/>
              <a:buNone/>
            </a:pPr>
            <a:r>
              <a:rPr lang="en-GB"/>
              <a:t>six and then actually gets it down</a:t>
            </a:r>
            <a:endParaRPr/>
          </a:p>
          <a:p>
            <a:pPr indent="0" lvl="0" marL="0" rtl="0" algn="l">
              <a:spcBef>
                <a:spcPts val="0"/>
              </a:spcBef>
              <a:spcAft>
                <a:spcPts val="0"/>
              </a:spcAft>
              <a:buClr>
                <a:schemeClr val="dk1"/>
              </a:buClr>
              <a:buSzPts val="1100"/>
              <a:buFont typeface="Arial"/>
              <a:buNone/>
            </a:pPr>
            <a:r>
              <a:rPr lang="en-GB"/>
              <a:t>significantly to a little bit over 300</a:t>
            </a:r>
            <a:endParaRPr/>
          </a:p>
          <a:p>
            <a:pPr indent="0" lvl="0" marL="0" rtl="0" algn="l">
              <a:spcBef>
                <a:spcPts val="0"/>
              </a:spcBef>
              <a:spcAft>
                <a:spcPts val="0"/>
              </a:spcAft>
              <a:buClr>
                <a:schemeClr val="dk1"/>
              </a:buClr>
              <a:buSzPts val="1100"/>
              <a:buFont typeface="Arial"/>
              <a:buNone/>
            </a:pPr>
            <a:r>
              <a:rPr lang="en-GB"/>
              <a:t>materials</a:t>
            </a:r>
            <a:endParaRPr/>
          </a:p>
          <a:p>
            <a:pPr indent="0" lvl="0" marL="0" rtl="0" algn="l">
              <a:spcBef>
                <a:spcPts val="0"/>
              </a:spcBef>
              <a:spcAft>
                <a:spcPts val="0"/>
              </a:spcAft>
              <a:buClr>
                <a:schemeClr val="dk1"/>
              </a:buClr>
              <a:buSzPts val="1100"/>
              <a:buFont typeface="Arial"/>
              <a:buNone/>
            </a:pPr>
            <a:r>
              <a:rPr lang="en-GB"/>
              <a:t>still too many for us to do 300</a:t>
            </a:r>
            <a:endParaRPr/>
          </a:p>
          <a:p>
            <a:pPr indent="0" lvl="0" marL="0" rtl="0" algn="l">
              <a:spcBef>
                <a:spcPts val="0"/>
              </a:spcBef>
              <a:spcAft>
                <a:spcPts val="0"/>
              </a:spcAft>
              <a:buClr>
                <a:schemeClr val="dk1"/>
              </a:buClr>
              <a:buSzPts val="1100"/>
              <a:buFont typeface="Arial"/>
              <a:buNone/>
            </a:pPr>
            <a:r>
              <a:rPr lang="en-GB"/>
              <a:t>experiments or 300 simulations so this</a:t>
            </a:r>
            <a:endParaRPr/>
          </a:p>
          <a:p>
            <a:pPr indent="0" lvl="0" marL="0" rtl="0" algn="l">
              <a:spcBef>
                <a:spcPts val="0"/>
              </a:spcBef>
              <a:spcAft>
                <a:spcPts val="0"/>
              </a:spcAft>
              <a:buClr>
                <a:schemeClr val="dk1"/>
              </a:buClr>
              <a:buSzPts val="1100"/>
              <a:buFont typeface="Arial"/>
              <a:buNone/>
            </a:pPr>
            <a:r>
              <a:rPr lang="en-GB"/>
              <a:t>is where we take our connectivity</a:t>
            </a:r>
            <a:endParaRPr/>
          </a:p>
          <a:p>
            <a:pPr indent="0" lvl="0" marL="0" rtl="0" algn="l">
              <a:spcBef>
                <a:spcPts val="0"/>
              </a:spcBef>
              <a:spcAft>
                <a:spcPts val="0"/>
              </a:spcAft>
              <a:buClr>
                <a:schemeClr val="dk1"/>
              </a:buClr>
              <a:buSzPts val="1100"/>
              <a:buFont typeface="Arial"/>
              <a:buNone/>
            </a:pPr>
            <a:r>
              <a:rPr lang="en-GB"/>
              <a:t>predictor apply it to those 300 and</a:t>
            </a:r>
            <a:endParaRPr/>
          </a:p>
          <a:p>
            <a:pPr indent="0" lvl="0" marL="0" rtl="0" algn="l">
              <a:spcBef>
                <a:spcPts val="0"/>
              </a:spcBef>
              <a:spcAft>
                <a:spcPts val="0"/>
              </a:spcAft>
              <a:buClr>
                <a:schemeClr val="dk1"/>
              </a:buClr>
              <a:buSzPts val="1100"/>
              <a:buFont typeface="Arial"/>
              <a:buNone/>
            </a:pPr>
            <a:r>
              <a:rPr lang="en-GB"/>
              <a:t>we're able to get it down to 21 and lo</a:t>
            </a:r>
            <a:endParaRPr/>
          </a:p>
          <a:p>
            <a:pPr indent="0" lvl="0" marL="0" rtl="0" algn="l">
              <a:spcBef>
                <a:spcPts val="0"/>
              </a:spcBef>
              <a:spcAft>
                <a:spcPts val="0"/>
              </a:spcAft>
              <a:buClr>
                <a:schemeClr val="dk1"/>
              </a:buClr>
              <a:buSzPts val="1100"/>
              <a:buFont typeface="Arial"/>
              <a:buNone/>
            </a:pPr>
            <a:r>
              <a:rPr lang="en-GB"/>
              <a:t>and behold we're able to do the first</a:t>
            </a:r>
            <a:endParaRPr/>
          </a:p>
          <a:p>
            <a:pPr indent="0" lvl="0" marL="0" rtl="0" algn="l">
              <a:spcBef>
                <a:spcPts val="0"/>
              </a:spcBef>
              <a:spcAft>
                <a:spcPts val="0"/>
              </a:spcAft>
              <a:buClr>
                <a:schemeClr val="dk1"/>
              </a:buClr>
              <a:buSzPts val="1100"/>
              <a:buFont typeface="Arial"/>
              <a:buNone/>
            </a:pPr>
            <a:r>
              <a:rPr lang="en-GB"/>
              <a:t>multi property screening of all known</a:t>
            </a:r>
            <a:endParaRPr/>
          </a:p>
          <a:p>
            <a:pPr indent="0" lvl="0" marL="0" rtl="0" algn="l">
              <a:spcBef>
                <a:spcPts val="0"/>
              </a:spcBef>
              <a:spcAft>
                <a:spcPts val="0"/>
              </a:spcAft>
              <a:buClr>
                <a:schemeClr val="dk1"/>
              </a:buClr>
              <a:buSzPts val="1100"/>
              <a:buFont typeface="Arial"/>
              <a:buNone/>
            </a:pPr>
            <a:r>
              <a:rPr lang="en-GB"/>
              <a:t>lithium containing compounds</a:t>
            </a:r>
            <a:endParaRPr/>
          </a:p>
          <a:p>
            <a:pPr indent="0" lvl="0" marL="0" rtl="0" algn="l">
              <a:spcBef>
                <a:spcPts val="0"/>
              </a:spcBef>
              <a:spcAft>
                <a:spcPts val="0"/>
              </a:spcAft>
              <a:buClr>
                <a:schemeClr val="dk1"/>
              </a:buClr>
              <a:buSzPts val="1100"/>
              <a:buFont typeface="Arial"/>
              <a:buNone/>
            </a:pPr>
            <a:r>
              <a:rPr lang="en-GB"/>
              <a:t>for solid electrolyte materials because</a:t>
            </a:r>
            <a:endParaRPr/>
          </a:p>
          <a:p>
            <a:pPr indent="0" lvl="0" marL="0" rtl="0" algn="l">
              <a:spcBef>
                <a:spcPts val="0"/>
              </a:spcBef>
              <a:spcAft>
                <a:spcPts val="0"/>
              </a:spcAft>
              <a:buClr>
                <a:schemeClr val="dk1"/>
              </a:buClr>
              <a:buSzPts val="1100"/>
              <a:buFont typeface="Arial"/>
              <a:buNone/>
            </a:pPr>
            <a:r>
              <a:rPr lang="en-GB"/>
              <a:t>we have this connectivity model which is</a:t>
            </a:r>
            <a:endParaRPr/>
          </a:p>
          <a:p>
            <a:pPr indent="0" lvl="0" marL="0" rtl="0" algn="l">
              <a:spcBef>
                <a:spcPts val="0"/>
              </a:spcBef>
              <a:spcAft>
                <a:spcPts val="0"/>
              </a:spcAft>
              <a:buClr>
                <a:schemeClr val="dk1"/>
              </a:buClr>
              <a:buSzPts val="1100"/>
              <a:buFont typeface="Arial"/>
              <a:buNone/>
            </a:pPr>
            <a:r>
              <a:rPr lang="en-GB"/>
              <a:t>so much faster than than what what we</a:t>
            </a:r>
            <a:endParaRPr/>
          </a:p>
          <a:p>
            <a:pPr indent="0" lvl="0" marL="0" rtl="0" algn="l">
              <a:spcBef>
                <a:spcPts val="0"/>
              </a:spcBef>
              <a:spcAft>
                <a:spcPts val="0"/>
              </a:spcAft>
              <a:buClr>
                <a:schemeClr val="dk1"/>
              </a:buClr>
              <a:buSzPts val="1100"/>
              <a:buFont typeface="Arial"/>
              <a:buNone/>
            </a:pPr>
            <a:r>
              <a:rPr lang="en-GB"/>
              <a:t>had before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eca44ea99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eca44ea99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ca44ea994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ca44ea994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Physics based model testing was done for all those 21 materials shortlisted.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We</a:t>
            </a:r>
            <a:endParaRPr/>
          </a:p>
          <a:p>
            <a:pPr indent="0" lvl="0" marL="0" rtl="0" algn="l">
              <a:spcBef>
                <a:spcPts val="0"/>
              </a:spcBef>
              <a:spcAft>
                <a:spcPts val="0"/>
              </a:spcAft>
              <a:buClr>
                <a:schemeClr val="dk1"/>
              </a:buClr>
              <a:buSzPts val="1100"/>
              <a:buFont typeface="Arial"/>
              <a:buNone/>
            </a:pPr>
            <a:r>
              <a:rPr lang="en-GB"/>
              <a:t>also have to seem like these at high</a:t>
            </a:r>
            <a:endParaRPr/>
          </a:p>
          <a:p>
            <a:pPr indent="0" lvl="0" marL="0" rtl="0" algn="l">
              <a:spcBef>
                <a:spcPts val="0"/>
              </a:spcBef>
              <a:spcAft>
                <a:spcPts val="0"/>
              </a:spcAft>
              <a:buClr>
                <a:schemeClr val="dk1"/>
              </a:buClr>
              <a:buSzPts val="1100"/>
              <a:buFont typeface="Arial"/>
              <a:buNone/>
            </a:pPr>
            <a:r>
              <a:rPr lang="en-GB"/>
              <a:t>temperature because connectivity is is</a:t>
            </a:r>
            <a:endParaRPr/>
          </a:p>
          <a:p>
            <a:pPr indent="0" lvl="0" marL="0" rtl="0" algn="l">
              <a:spcBef>
                <a:spcPts val="0"/>
              </a:spcBef>
              <a:spcAft>
                <a:spcPts val="0"/>
              </a:spcAft>
              <a:buClr>
                <a:schemeClr val="dk1"/>
              </a:buClr>
              <a:buSzPts val="1100"/>
              <a:buFont typeface="Arial"/>
              <a:buNone/>
            </a:pPr>
            <a:r>
              <a:rPr lang="en-GB"/>
              <a:t>just so slow at room</a:t>
            </a:r>
            <a:endParaRPr/>
          </a:p>
          <a:p>
            <a:pPr indent="0" lvl="0" marL="0" rtl="0" algn="l">
              <a:spcBef>
                <a:spcPts val="0"/>
              </a:spcBef>
              <a:spcAft>
                <a:spcPts val="0"/>
              </a:spcAft>
              <a:buClr>
                <a:schemeClr val="dk1"/>
              </a:buClr>
              <a:buSzPts val="1100"/>
              <a:buFont typeface="Arial"/>
              <a:buNone/>
            </a:pPr>
            <a:r>
              <a:rPr lang="en-GB"/>
              <a:t>temperature that will never see it so we</a:t>
            </a:r>
            <a:endParaRPr/>
          </a:p>
          <a:p>
            <a:pPr indent="0" lvl="0" marL="0" rtl="0" algn="l">
              <a:spcBef>
                <a:spcPts val="0"/>
              </a:spcBef>
              <a:spcAft>
                <a:spcPts val="0"/>
              </a:spcAft>
              <a:buClr>
                <a:schemeClr val="dk1"/>
              </a:buClr>
              <a:buSzPts val="1100"/>
              <a:buFont typeface="Arial"/>
              <a:buNone/>
            </a:pPr>
            <a:r>
              <a:rPr lang="en-GB"/>
              <a:t>could simulate it for you know for a</a:t>
            </a:r>
            <a:endParaRPr/>
          </a:p>
          <a:p>
            <a:pPr indent="0" lvl="0" marL="0" rtl="0" algn="l">
              <a:spcBef>
                <a:spcPts val="0"/>
              </a:spcBef>
              <a:spcAft>
                <a:spcPts val="0"/>
              </a:spcAft>
              <a:buClr>
                <a:schemeClr val="dk1"/>
              </a:buClr>
              <a:buSzPts val="1100"/>
              <a:buFont typeface="Arial"/>
              <a:buNone/>
            </a:pPr>
            <a:r>
              <a:rPr lang="en-GB"/>
              <a:t>year or two and at room temperature we</a:t>
            </a:r>
            <a:endParaRPr/>
          </a:p>
          <a:p>
            <a:pPr indent="0" lvl="0" marL="0" rtl="0" algn="l">
              <a:spcBef>
                <a:spcPts val="0"/>
              </a:spcBef>
              <a:spcAft>
                <a:spcPts val="0"/>
              </a:spcAft>
              <a:buClr>
                <a:schemeClr val="dk1"/>
              </a:buClr>
              <a:buSzPts val="1100"/>
              <a:buFont typeface="Arial"/>
              <a:buNone/>
            </a:pPr>
            <a:r>
              <a:rPr lang="en-GB"/>
              <a:t>might see some motion we might not so</a:t>
            </a:r>
            <a:endParaRPr/>
          </a:p>
          <a:p>
            <a:pPr indent="0" lvl="0" marL="0" rtl="0" algn="l">
              <a:spcBef>
                <a:spcPts val="0"/>
              </a:spcBef>
              <a:spcAft>
                <a:spcPts val="0"/>
              </a:spcAft>
              <a:buClr>
                <a:schemeClr val="dk1"/>
              </a:buClr>
              <a:buSzPts val="1100"/>
              <a:buFont typeface="Arial"/>
              <a:buNone/>
            </a:pPr>
            <a:r>
              <a:rPr lang="en-GB"/>
              <a:t>really the standard way of doing this is</a:t>
            </a:r>
            <a:endParaRPr/>
          </a:p>
          <a:p>
            <a:pPr indent="0" lvl="0" marL="0" rtl="0" algn="l">
              <a:spcBef>
                <a:spcPts val="0"/>
              </a:spcBef>
              <a:spcAft>
                <a:spcPts val="0"/>
              </a:spcAft>
              <a:buClr>
                <a:schemeClr val="dk1"/>
              </a:buClr>
              <a:buSzPts val="1100"/>
              <a:buFont typeface="Arial"/>
              <a:buNone/>
            </a:pPr>
            <a:r>
              <a:rPr lang="en-GB"/>
              <a:t>doing at a higher temperatures and then</a:t>
            </a:r>
            <a:endParaRPr/>
          </a:p>
          <a:p>
            <a:pPr indent="0" lvl="0" marL="0" rtl="0" algn="l">
              <a:spcBef>
                <a:spcPts val="0"/>
              </a:spcBef>
              <a:spcAft>
                <a:spcPts val="0"/>
              </a:spcAft>
              <a:buClr>
                <a:schemeClr val="dk1"/>
              </a:buClr>
              <a:buSzPts val="1100"/>
              <a:buFont typeface="Arial"/>
              <a:buNone/>
            </a:pPr>
            <a:r>
              <a:rPr lang="en-GB"/>
              <a:t>extrapolating down to room temperature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ca44ea994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ca44ea994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so the this</a:t>
            </a:r>
            <a:endParaRPr>
              <a:solidFill>
                <a:schemeClr val="dk1"/>
              </a:solidFill>
            </a:endParaRPr>
          </a:p>
          <a:p>
            <a:pPr indent="0" lvl="0" marL="0" rtl="0" algn="l">
              <a:spcBef>
                <a:spcPts val="0"/>
              </a:spcBef>
              <a:spcAft>
                <a:spcPts val="0"/>
              </a:spcAft>
              <a:buNone/>
            </a:pPr>
            <a:r>
              <a:rPr lang="en-GB">
                <a:solidFill>
                  <a:schemeClr val="dk1"/>
                </a:solidFill>
              </a:rPr>
              <a:t>is a this is a MSD a mean squared</a:t>
            </a:r>
            <a:endParaRPr>
              <a:solidFill>
                <a:schemeClr val="dk1"/>
              </a:solidFill>
            </a:endParaRPr>
          </a:p>
          <a:p>
            <a:pPr indent="0" lvl="0" marL="0" rtl="0" algn="l">
              <a:spcBef>
                <a:spcPts val="0"/>
              </a:spcBef>
              <a:spcAft>
                <a:spcPts val="0"/>
              </a:spcAft>
              <a:buNone/>
            </a:pPr>
            <a:r>
              <a:rPr lang="en-GB">
                <a:solidFill>
                  <a:schemeClr val="dk1"/>
                </a:solidFill>
              </a:rPr>
              <a:t>displacement plot this is a common way</a:t>
            </a:r>
            <a:endParaRPr>
              <a:solidFill>
                <a:schemeClr val="dk1"/>
              </a:solidFill>
            </a:endParaRPr>
          </a:p>
          <a:p>
            <a:pPr indent="0" lvl="0" marL="0" rtl="0" algn="l">
              <a:spcBef>
                <a:spcPts val="0"/>
              </a:spcBef>
              <a:spcAft>
                <a:spcPts val="0"/>
              </a:spcAft>
              <a:buNone/>
            </a:pPr>
            <a:r>
              <a:rPr lang="en-GB">
                <a:solidFill>
                  <a:schemeClr val="dk1"/>
                </a:solidFill>
              </a:rPr>
              <a:t>of showing this essentially this is</a:t>
            </a:r>
            <a:endParaRPr>
              <a:solidFill>
                <a:schemeClr val="dk1"/>
              </a:solidFill>
            </a:endParaRPr>
          </a:p>
          <a:p>
            <a:pPr indent="0" lvl="0" marL="0" rtl="0" algn="l">
              <a:spcBef>
                <a:spcPts val="0"/>
              </a:spcBef>
              <a:spcAft>
                <a:spcPts val="0"/>
              </a:spcAft>
              <a:buNone/>
            </a:pPr>
            <a:r>
              <a:rPr lang="en-GB">
                <a:solidFill>
                  <a:schemeClr val="dk1"/>
                </a:solidFill>
              </a:rPr>
              <a:t>tracking how far lithium migrates in</a:t>
            </a:r>
            <a:endParaRPr>
              <a:solidFill>
                <a:schemeClr val="dk1"/>
              </a:solidFill>
            </a:endParaRPr>
          </a:p>
          <a:p>
            <a:pPr indent="0" lvl="0" marL="0" rtl="0" algn="l">
              <a:spcBef>
                <a:spcPts val="0"/>
              </a:spcBef>
              <a:spcAft>
                <a:spcPts val="0"/>
              </a:spcAft>
              <a:buNone/>
            </a:pPr>
            <a:r>
              <a:rPr lang="en-GB">
                <a:solidFill>
                  <a:schemeClr val="dk1"/>
                </a:solidFill>
              </a:rPr>
              <a:t>time in these different materials so</a:t>
            </a:r>
            <a:endParaRPr>
              <a:solidFill>
                <a:schemeClr val="dk1"/>
              </a:solidFill>
            </a:endParaRPr>
          </a:p>
          <a:p>
            <a:pPr indent="0" lvl="0" marL="0" rtl="0" algn="l">
              <a:spcBef>
                <a:spcPts val="0"/>
              </a:spcBef>
              <a:spcAft>
                <a:spcPts val="0"/>
              </a:spcAft>
              <a:buNone/>
            </a:pPr>
            <a:r>
              <a:rPr lang="en-GB">
                <a:solidFill>
                  <a:schemeClr val="dk1"/>
                </a:solidFill>
              </a:rPr>
              <a:t>every different color is a different</a:t>
            </a:r>
            <a:endParaRPr>
              <a:solidFill>
                <a:schemeClr val="dk1"/>
              </a:solidFill>
            </a:endParaRPr>
          </a:p>
          <a:p>
            <a:pPr indent="0" lvl="0" marL="0" rtl="0" algn="l">
              <a:spcBef>
                <a:spcPts val="0"/>
              </a:spcBef>
              <a:spcAft>
                <a:spcPts val="0"/>
              </a:spcAft>
              <a:buNone/>
            </a:pPr>
            <a:r>
              <a:rPr lang="en-GB">
                <a:solidFill>
                  <a:schemeClr val="dk1"/>
                </a:solidFill>
              </a:rPr>
              <a:t>material and you know this is this is</a:t>
            </a:r>
            <a:endParaRPr>
              <a:solidFill>
                <a:schemeClr val="dk1"/>
              </a:solidFill>
            </a:endParaRPr>
          </a:p>
          <a:p>
            <a:pPr indent="0" lvl="0" marL="0" rtl="0" algn="l">
              <a:spcBef>
                <a:spcPts val="0"/>
              </a:spcBef>
              <a:spcAft>
                <a:spcPts val="0"/>
              </a:spcAft>
              <a:buNone/>
            </a:pPr>
            <a:r>
              <a:rPr lang="en-GB">
                <a:solidFill>
                  <a:schemeClr val="dk1"/>
                </a:solidFill>
              </a:rPr>
              <a:t>how far lithium is moving in these these</a:t>
            </a:r>
            <a:endParaRPr>
              <a:solidFill>
                <a:schemeClr val="dk1"/>
              </a:solidFill>
            </a:endParaRPr>
          </a:p>
          <a:p>
            <a:pPr indent="0" lvl="0" marL="0" rtl="0" algn="l">
              <a:spcBef>
                <a:spcPts val="0"/>
              </a:spcBef>
              <a:spcAft>
                <a:spcPts val="0"/>
              </a:spcAft>
              <a:buNone/>
            </a:pPr>
            <a:r>
              <a:rPr lang="en-GB">
                <a:solidFill>
                  <a:schemeClr val="dk1"/>
                </a:solidFill>
              </a:rPr>
              <a:t>simulation times this is really short</a:t>
            </a:r>
            <a:endParaRPr>
              <a:solidFill>
                <a:schemeClr val="dk1"/>
              </a:solidFill>
            </a:endParaRPr>
          </a:p>
          <a:p>
            <a:pPr indent="0" lvl="0" marL="0" rtl="0" algn="l">
              <a:spcBef>
                <a:spcPts val="0"/>
              </a:spcBef>
              <a:spcAft>
                <a:spcPts val="0"/>
              </a:spcAft>
              <a:buNone/>
            </a:pPr>
            <a:r>
              <a:rPr lang="en-GB">
                <a:solidFill>
                  <a:schemeClr val="dk1"/>
                </a:solidFill>
              </a:rPr>
              <a:t>we're talking on the order of Pico</a:t>
            </a:r>
            <a:endParaRPr>
              <a:solidFill>
                <a:schemeClr val="dk1"/>
              </a:solidFill>
            </a:endParaRPr>
          </a:p>
          <a:p>
            <a:pPr indent="0" lvl="0" marL="0" rtl="0" algn="l">
              <a:spcBef>
                <a:spcPts val="0"/>
              </a:spcBef>
              <a:spcAft>
                <a:spcPts val="0"/>
              </a:spcAft>
              <a:buNone/>
            </a:pPr>
            <a:r>
              <a:rPr lang="en-GB">
                <a:solidFill>
                  <a:schemeClr val="dk1"/>
                </a:solidFill>
              </a:rPr>
              <a:t>seconds these these physics based codes</a:t>
            </a:r>
            <a:endParaRPr>
              <a:solidFill>
                <a:schemeClr val="dk1"/>
              </a:solidFill>
            </a:endParaRPr>
          </a:p>
          <a:p>
            <a:pPr indent="0" lvl="0" marL="0" rtl="0" algn="l">
              <a:spcBef>
                <a:spcPts val="0"/>
              </a:spcBef>
              <a:spcAft>
                <a:spcPts val="0"/>
              </a:spcAft>
              <a:buNone/>
            </a:pPr>
            <a:r>
              <a:rPr lang="en-GB">
                <a:solidFill>
                  <a:schemeClr val="dk1"/>
                </a:solidFill>
              </a:rPr>
              <a:t>are really that slow that we have to</a:t>
            </a:r>
            <a:endParaRPr>
              <a:solidFill>
                <a:schemeClr val="dk1"/>
              </a:solidFill>
            </a:endParaRPr>
          </a:p>
          <a:p>
            <a:pPr indent="0" lvl="0" marL="0" rtl="0" algn="l">
              <a:spcBef>
                <a:spcPts val="0"/>
              </a:spcBef>
              <a:spcAft>
                <a:spcPts val="0"/>
              </a:spcAft>
              <a:buNone/>
            </a:pPr>
            <a:r>
              <a:rPr lang="en-GB">
                <a:solidFill>
                  <a:schemeClr val="dk1"/>
                </a:solidFill>
              </a:rPr>
              <a:t>operate on this time scale but the</a:t>
            </a:r>
            <a:endParaRPr>
              <a:solidFill>
                <a:schemeClr val="dk1"/>
              </a:solidFill>
            </a:endParaRPr>
          </a:p>
          <a:p>
            <a:pPr indent="0" lvl="0" marL="0" rtl="0" algn="l">
              <a:spcBef>
                <a:spcPts val="0"/>
              </a:spcBef>
              <a:spcAft>
                <a:spcPts val="0"/>
              </a:spcAft>
              <a:buNone/>
            </a:pPr>
            <a:r>
              <a:rPr lang="en-GB">
                <a:solidFill>
                  <a:schemeClr val="dk1"/>
                </a:solidFill>
              </a:rPr>
              <a:t>slopes of these curves are what tell us</a:t>
            </a:r>
            <a:endParaRPr>
              <a:solidFill>
                <a:schemeClr val="dk1"/>
              </a:solidFill>
            </a:endParaRPr>
          </a:p>
          <a:p>
            <a:pPr indent="0" lvl="0" marL="0" rtl="0" algn="l">
              <a:spcBef>
                <a:spcPts val="0"/>
              </a:spcBef>
              <a:spcAft>
                <a:spcPts val="0"/>
              </a:spcAft>
              <a:buNone/>
            </a:pPr>
            <a:r>
              <a:rPr lang="en-GB">
                <a:solidFill>
                  <a:schemeClr val="dk1"/>
                </a:solidFill>
              </a:rPr>
              <a:t>about conductivity which is our original</a:t>
            </a:r>
            <a:endParaRPr>
              <a:solidFill>
                <a:schemeClr val="dk1"/>
              </a:solidFill>
            </a:endParaRPr>
          </a:p>
          <a:p>
            <a:pPr indent="0" lvl="0" marL="0" rtl="0" algn="l">
              <a:spcBef>
                <a:spcPts val="0"/>
              </a:spcBef>
              <a:spcAft>
                <a:spcPts val="0"/>
              </a:spcAft>
              <a:buNone/>
            </a:pPr>
            <a:r>
              <a:rPr lang="en-GB">
                <a:solidFill>
                  <a:schemeClr val="dk1"/>
                </a:solidFill>
              </a:rPr>
              <a:t>Metric</a:t>
            </a:r>
            <a:endParaRPr>
              <a:solidFill>
                <a:schemeClr val="dk1"/>
              </a:solidFill>
            </a:endParaRPr>
          </a:p>
          <a:p>
            <a:pPr indent="0" lvl="0" marL="0" rtl="0" algn="l">
              <a:spcBef>
                <a:spcPts val="0"/>
              </a:spcBef>
              <a:spcAft>
                <a:spcPts val="0"/>
              </a:spcAft>
              <a:buClr>
                <a:schemeClr val="dk1"/>
              </a:buClr>
              <a:buSzPts val="1100"/>
              <a:buFont typeface="Arial"/>
              <a:buNone/>
            </a:pPr>
            <a:r>
              <a:rPr lang="en-GB"/>
              <a:t>so of these these materials that we have</a:t>
            </a:r>
            <a:endParaRPr/>
          </a:p>
          <a:p>
            <a:pPr indent="0" lvl="0" marL="0" rtl="0" algn="l">
              <a:spcBef>
                <a:spcPts val="0"/>
              </a:spcBef>
              <a:spcAft>
                <a:spcPts val="0"/>
              </a:spcAft>
              <a:buClr>
                <a:schemeClr val="dk1"/>
              </a:buClr>
              <a:buSzPts val="1100"/>
              <a:buFont typeface="Arial"/>
              <a:buNone/>
            </a:pPr>
            <a:r>
              <a:rPr lang="en-GB"/>
              <a:t>we can kind of break them down into</a:t>
            </a:r>
            <a:endParaRPr/>
          </a:p>
          <a:p>
            <a:pPr indent="0" lvl="0" marL="0" rtl="0" algn="l">
              <a:spcBef>
                <a:spcPts val="0"/>
              </a:spcBef>
              <a:spcAft>
                <a:spcPts val="0"/>
              </a:spcAft>
              <a:buClr>
                <a:schemeClr val="dk1"/>
              </a:buClr>
              <a:buSzPts val="1100"/>
              <a:buFont typeface="Arial"/>
              <a:buNone/>
            </a:pPr>
            <a:r>
              <a:rPr lang="en-GB"/>
              <a:t>three categories so we have four</a:t>
            </a:r>
            <a:endParaRPr/>
          </a:p>
          <a:p>
            <a:pPr indent="0" lvl="0" marL="0" rtl="0" algn="l">
              <a:spcBef>
                <a:spcPts val="0"/>
              </a:spcBef>
              <a:spcAft>
                <a:spcPts val="0"/>
              </a:spcAft>
              <a:buClr>
                <a:schemeClr val="dk1"/>
              </a:buClr>
              <a:buSzPts val="1100"/>
              <a:buFont typeface="Arial"/>
              <a:buNone/>
            </a:pPr>
            <a:r>
              <a:rPr lang="en-GB"/>
              <a:t>materials here which are we find are</a:t>
            </a:r>
            <a:endParaRPr/>
          </a:p>
          <a:p>
            <a:pPr indent="0" lvl="0" marL="0" rtl="0" algn="l">
              <a:spcBef>
                <a:spcPts val="0"/>
              </a:spcBef>
              <a:spcAft>
                <a:spcPts val="0"/>
              </a:spcAft>
              <a:buClr>
                <a:schemeClr val="dk1"/>
              </a:buClr>
              <a:buSzPts val="1100"/>
              <a:buFont typeface="Arial"/>
              <a:buNone/>
            </a:pPr>
            <a:r>
              <a:rPr lang="en-GB"/>
              <a:t>really on par with the best known</a:t>
            </a:r>
            <a:endParaRPr/>
          </a:p>
          <a:p>
            <a:pPr indent="0" lvl="0" marL="0" rtl="0" algn="l">
              <a:spcBef>
                <a:spcPts val="0"/>
              </a:spcBef>
              <a:spcAft>
                <a:spcPts val="0"/>
              </a:spcAft>
              <a:buClr>
                <a:schemeClr val="dk1"/>
              </a:buClr>
              <a:buSzPts val="1100"/>
              <a:buFont typeface="Arial"/>
              <a:buNone/>
            </a:pPr>
            <a:r>
              <a:rPr lang="en-GB"/>
              <a:t>materials out there they're about 10 to</a:t>
            </a:r>
            <a:endParaRPr/>
          </a:p>
          <a:p>
            <a:pPr indent="0" lvl="0" marL="0" rtl="0" algn="l">
              <a:spcBef>
                <a:spcPts val="0"/>
              </a:spcBef>
              <a:spcAft>
                <a:spcPts val="0"/>
              </a:spcAft>
              <a:buClr>
                <a:schemeClr val="dk1"/>
              </a:buClr>
              <a:buSzPts val="1100"/>
              <a:buFont typeface="Arial"/>
              <a:buNone/>
            </a:pPr>
            <a:r>
              <a:rPr lang="en-GB"/>
              <a:t>minus 2 Siemens per centimeter which is</a:t>
            </a:r>
            <a:endParaRPr/>
          </a:p>
          <a:p>
            <a:pPr indent="0" lvl="0" marL="0" rtl="0" algn="l">
              <a:spcBef>
                <a:spcPts val="0"/>
              </a:spcBef>
              <a:spcAft>
                <a:spcPts val="0"/>
              </a:spcAft>
              <a:buClr>
                <a:schemeClr val="dk1"/>
              </a:buClr>
              <a:buSzPts val="1100"/>
              <a:buFont typeface="Arial"/>
              <a:buNone/>
            </a:pPr>
            <a:r>
              <a:rPr lang="en-GB"/>
              <a:t>really exciting and we have this kind of</a:t>
            </a:r>
            <a:endParaRPr/>
          </a:p>
          <a:p>
            <a:pPr indent="0" lvl="0" marL="0" rtl="0" algn="l">
              <a:spcBef>
                <a:spcPts val="0"/>
              </a:spcBef>
              <a:spcAft>
                <a:spcPts val="0"/>
              </a:spcAft>
              <a:buClr>
                <a:schemeClr val="dk1"/>
              </a:buClr>
              <a:buSzPts val="1100"/>
              <a:buFont typeface="Arial"/>
              <a:buNone/>
            </a:pPr>
            <a:r>
              <a:rPr lang="en-GB"/>
              <a:t>you know still exciting is 10 to the</a:t>
            </a:r>
            <a:endParaRPr/>
          </a:p>
          <a:p>
            <a:pPr indent="0" lvl="0" marL="0" rtl="0" algn="l">
              <a:spcBef>
                <a:spcPts val="0"/>
              </a:spcBef>
              <a:spcAft>
                <a:spcPts val="0"/>
              </a:spcAft>
              <a:buClr>
                <a:schemeClr val="dk1"/>
              </a:buClr>
              <a:buSzPts val="1100"/>
              <a:buFont typeface="Arial"/>
              <a:buNone/>
            </a:pPr>
            <a:r>
              <a:rPr lang="en-GB"/>
              <a:t>minus 4 this is near what we said our</a:t>
            </a:r>
            <a:endParaRPr/>
          </a:p>
          <a:p>
            <a:pPr indent="0" lvl="0" marL="0" rtl="0" algn="l">
              <a:spcBef>
                <a:spcPts val="0"/>
              </a:spcBef>
              <a:spcAft>
                <a:spcPts val="0"/>
              </a:spcAft>
              <a:buClr>
                <a:schemeClr val="dk1"/>
              </a:buClr>
              <a:buSzPts val="1100"/>
              <a:buFont typeface="Arial"/>
              <a:buNone/>
            </a:pPr>
            <a:r>
              <a:rPr lang="en-GB"/>
              <a:t>cutoff of good materials was but not</a:t>
            </a:r>
            <a:endParaRPr/>
          </a:p>
          <a:p>
            <a:pPr indent="0" lvl="0" marL="0" rtl="0" algn="l">
              <a:spcBef>
                <a:spcPts val="0"/>
              </a:spcBef>
              <a:spcAft>
                <a:spcPts val="0"/>
              </a:spcAft>
              <a:buClr>
                <a:schemeClr val="dk1"/>
              </a:buClr>
              <a:buSzPts val="1100"/>
              <a:buFont typeface="Arial"/>
              <a:buNone/>
            </a:pPr>
            <a:r>
              <a:rPr lang="en-GB"/>
              <a:t>quite as exciting but but you know still</a:t>
            </a:r>
            <a:endParaRPr/>
          </a:p>
          <a:p>
            <a:pPr indent="0" lvl="0" marL="0" rtl="0" algn="l">
              <a:spcBef>
                <a:spcPts val="0"/>
              </a:spcBef>
              <a:spcAft>
                <a:spcPts val="0"/>
              </a:spcAft>
              <a:buClr>
                <a:schemeClr val="dk1"/>
              </a:buClr>
              <a:buSzPts val="1100"/>
              <a:buFont typeface="Arial"/>
              <a:buNone/>
            </a:pPr>
            <a:r>
              <a:rPr lang="en-GB"/>
              <a:t>good predictions and then we get several</a:t>
            </a:r>
            <a:endParaRPr/>
          </a:p>
          <a:p>
            <a:pPr indent="0" lvl="0" marL="0" rtl="0" algn="l">
              <a:spcBef>
                <a:spcPts val="0"/>
              </a:spcBef>
              <a:spcAft>
                <a:spcPts val="0"/>
              </a:spcAft>
              <a:buClr>
                <a:schemeClr val="dk1"/>
              </a:buClr>
              <a:buSzPts val="1100"/>
              <a:buFont typeface="Arial"/>
              <a:buNone/>
            </a:pPr>
            <a:r>
              <a:rPr lang="en-GB"/>
              <a:t>materials that don't really show any</a:t>
            </a:r>
            <a:endParaRPr/>
          </a:p>
          <a:p>
            <a:pPr indent="0" lvl="0" marL="0" rtl="0" algn="l">
              <a:spcBef>
                <a:spcPts val="0"/>
              </a:spcBef>
              <a:spcAft>
                <a:spcPts val="0"/>
              </a:spcAft>
              <a:buClr>
                <a:schemeClr val="dk1"/>
              </a:buClr>
              <a:buSzPts val="1100"/>
              <a:buFont typeface="Arial"/>
              <a:buNone/>
            </a:pPr>
            <a:r>
              <a:rPr lang="en-GB"/>
              <a:t>motion at all and so I'm taking together</a:t>
            </a:r>
            <a:endParaRPr/>
          </a:p>
          <a:p>
            <a:pPr indent="0" lvl="0" marL="0" rtl="0" algn="l">
              <a:spcBef>
                <a:spcPts val="0"/>
              </a:spcBef>
              <a:spcAft>
                <a:spcPts val="0"/>
              </a:spcAft>
              <a:buClr>
                <a:schemeClr val="dk1"/>
              </a:buClr>
              <a:buSzPts val="1100"/>
              <a:buFont typeface="Arial"/>
              <a:buNone/>
            </a:pPr>
            <a:r>
              <a:rPr lang="en-GB"/>
              <a:t>this gives us this 50% hit rate for for</a:t>
            </a:r>
            <a:endParaRPr/>
          </a:p>
          <a:p>
            <a:pPr indent="0" lvl="0" marL="0" rtl="0" algn="l">
              <a:spcBef>
                <a:spcPts val="0"/>
              </a:spcBef>
              <a:spcAft>
                <a:spcPts val="0"/>
              </a:spcAft>
              <a:buClr>
                <a:schemeClr val="dk1"/>
              </a:buClr>
              <a:buSzPts val="1100"/>
              <a:buFont typeface="Arial"/>
              <a:buNone/>
            </a:pPr>
            <a:r>
              <a:rPr lang="en-GB"/>
              <a:t>the modeler success rate so now that we</a:t>
            </a:r>
            <a:endParaRPr/>
          </a:p>
          <a:p>
            <a:pPr indent="0" lvl="0" marL="0" rtl="0" algn="l">
              <a:spcBef>
                <a:spcPts val="0"/>
              </a:spcBef>
              <a:spcAft>
                <a:spcPts val="0"/>
              </a:spcAft>
              <a:buClr>
                <a:schemeClr val="dk1"/>
              </a:buClr>
              <a:buSzPts val="1100"/>
              <a:buFont typeface="Arial"/>
              <a:buNone/>
            </a:pPr>
            <a:r>
              <a:rPr lang="en-GB"/>
              <a:t>know that then the next question is how</a:t>
            </a:r>
            <a:endParaRPr/>
          </a:p>
          <a:p>
            <a:pPr indent="0" lvl="0" marL="0" rtl="0" algn="l">
              <a:spcBef>
                <a:spcPts val="0"/>
              </a:spcBef>
              <a:spcAft>
                <a:spcPts val="0"/>
              </a:spcAft>
              <a:buClr>
                <a:schemeClr val="dk1"/>
              </a:buClr>
              <a:buSzPts val="1100"/>
              <a:buFont typeface="Arial"/>
              <a:buNone/>
            </a:pPr>
            <a:r>
              <a:rPr lang="en-GB"/>
              <a:t>do we judge a 50% accurate model you</a:t>
            </a:r>
            <a:endParaRPr/>
          </a:p>
          <a:p>
            <a:pPr indent="0" lvl="0" marL="0" rtl="0" algn="l">
              <a:spcBef>
                <a:spcPts val="0"/>
              </a:spcBef>
              <a:spcAft>
                <a:spcPts val="0"/>
              </a:spcAft>
              <a:buClr>
                <a:schemeClr val="dk1"/>
              </a:buClr>
              <a:buSzPts val="1100"/>
              <a:buFont typeface="Arial"/>
              <a:buNone/>
            </a:pPr>
            <a:r>
              <a:rPr lang="en-GB"/>
              <a:t>know most of us don't want to be</a:t>
            </a:r>
            <a:endParaRPr/>
          </a:p>
          <a:p>
            <a:pPr indent="0" lvl="0" marL="0" rtl="0" algn="l">
              <a:spcBef>
                <a:spcPts val="0"/>
              </a:spcBef>
              <a:spcAft>
                <a:spcPts val="0"/>
              </a:spcAft>
              <a:buClr>
                <a:schemeClr val="dk1"/>
              </a:buClr>
              <a:buSzPts val="1100"/>
              <a:buFont typeface="Arial"/>
              <a:buNone/>
            </a:pPr>
            <a:r>
              <a:rPr lang="en-GB"/>
              <a:t>accurate and 50% of the things that we</a:t>
            </a:r>
            <a:endParaRPr/>
          </a:p>
          <a:p>
            <a:pPr indent="0" lvl="0" marL="0" rtl="0" algn="l">
              <a:spcBef>
                <a:spcPts val="0"/>
              </a:spcBef>
              <a:spcAft>
                <a:spcPts val="0"/>
              </a:spcAft>
              <a:buClr>
                <a:schemeClr val="dk1"/>
              </a:buClr>
              <a:buSzPts val="1100"/>
              <a:buFont typeface="Arial"/>
              <a:buNone/>
            </a:pPr>
            <a:r>
              <a:rPr lang="en-GB"/>
              <a:t>do but the way to judge this is really</a:t>
            </a:r>
            <a:endParaRPr/>
          </a:p>
          <a:p>
            <a:pPr indent="0" lvl="0" marL="0" rtl="0" algn="l">
              <a:spcBef>
                <a:spcPts val="0"/>
              </a:spcBef>
              <a:spcAft>
                <a:spcPts val="0"/>
              </a:spcAft>
              <a:buClr>
                <a:schemeClr val="dk1"/>
              </a:buClr>
              <a:buSzPts val="1100"/>
              <a:buFont typeface="Arial"/>
              <a:buNone/>
            </a:pPr>
            <a:r>
              <a:rPr lang="en-GB"/>
              <a:t>to compare it to the incumbent methods</a:t>
            </a:r>
            <a:endParaRPr/>
          </a:p>
          <a:p>
            <a:pPr indent="0" lvl="0" marL="0" rtl="0" algn="l">
              <a:spcBef>
                <a:spcPts val="0"/>
              </a:spcBef>
              <a:spcAft>
                <a:spcPts val="0"/>
              </a:spcAft>
              <a:buClr>
                <a:schemeClr val="dk1"/>
              </a:buClr>
              <a:buSzPts val="1100"/>
              <a:buFont typeface="Arial"/>
              <a:buNone/>
            </a:pPr>
            <a:r>
              <a:rPr lang="en-GB"/>
              <a:t>how much how much improvement is this</a:t>
            </a:r>
            <a:endParaRPr/>
          </a:p>
          <a:p>
            <a:pPr indent="0" lvl="0" marL="0" rtl="0" algn="l">
              <a:spcBef>
                <a:spcPts val="0"/>
              </a:spcBef>
              <a:spcAft>
                <a:spcPts val="0"/>
              </a:spcAft>
              <a:buClr>
                <a:schemeClr val="dk1"/>
              </a:buClr>
              <a:buSzPts val="1100"/>
              <a:buFont typeface="Arial"/>
              <a:buNone/>
            </a:pPr>
            <a:r>
              <a:rPr lang="en-GB"/>
              <a:t>model offering us over what we would</a:t>
            </a:r>
            <a:endParaRPr/>
          </a:p>
          <a:p>
            <a:pPr indent="0" lvl="0" marL="0" rtl="0" algn="l">
              <a:spcBef>
                <a:spcPts val="0"/>
              </a:spcBef>
              <a:spcAft>
                <a:spcPts val="0"/>
              </a:spcAft>
              <a:buClr>
                <a:schemeClr val="dk1"/>
              </a:buClr>
              <a:buSzPts val="1100"/>
              <a:buFont typeface="Arial"/>
              <a:buNone/>
            </a:pPr>
            <a:r>
              <a:rPr lang="en-GB"/>
              <a:t>expect to do if we didn't have this</a:t>
            </a:r>
            <a:endParaRPr/>
          </a:p>
          <a:p>
            <a:pPr indent="0" lvl="0" marL="0" rtl="0" algn="l">
              <a:spcBef>
                <a:spcPts val="0"/>
              </a:spcBef>
              <a:spcAft>
                <a:spcPts val="0"/>
              </a:spcAft>
              <a:buClr>
                <a:schemeClr val="dk1"/>
              </a:buClr>
              <a:buSzPts val="1100"/>
              <a:buFont typeface="Arial"/>
              <a:buNone/>
            </a:pPr>
            <a:r>
              <a:rPr lang="en-GB"/>
              <a:t>model and a lot of times that really</a:t>
            </a:r>
            <a:endParaRPr/>
          </a:p>
          <a:p>
            <a:pPr indent="0" lvl="0" marL="0" rtl="0" algn="l">
              <a:spcBef>
                <a:spcPts val="0"/>
              </a:spcBef>
              <a:spcAft>
                <a:spcPts val="0"/>
              </a:spcAft>
              <a:buClr>
                <a:schemeClr val="dk1"/>
              </a:buClr>
              <a:buSzPts val="1100"/>
              <a:buFont typeface="Arial"/>
              <a:buNone/>
            </a:pPr>
            <a:r>
              <a:rPr lang="en-GB"/>
              <a:t>comes down to comes down to</a:t>
            </a:r>
            <a:endParaRPr/>
          </a:p>
          <a:p>
            <a:pPr indent="0" lvl="0" marL="0" rtl="0" algn="l">
              <a:spcBef>
                <a:spcPts val="0"/>
              </a:spcBef>
              <a:spcAft>
                <a:spcPts val="0"/>
              </a:spcAft>
              <a:buClr>
                <a:schemeClr val="dk1"/>
              </a:buClr>
              <a:buSzPts val="1100"/>
              <a:buFont typeface="Arial"/>
              <a:buNone/>
            </a:pPr>
            <a:r>
              <a:rPr lang="en-GB"/>
              <a:t>random guessing so is this is 50% better</a:t>
            </a:r>
            <a:endParaRPr/>
          </a:p>
          <a:p>
            <a:pPr indent="0" lvl="0" marL="0" rtl="0" algn="l">
              <a:spcBef>
                <a:spcPts val="0"/>
              </a:spcBef>
              <a:spcAft>
                <a:spcPts val="0"/>
              </a:spcAft>
              <a:buClr>
                <a:schemeClr val="dk1"/>
              </a:buClr>
              <a:buSzPts val="1100"/>
              <a:buFont typeface="Arial"/>
              <a:buNone/>
            </a:pPr>
            <a:r>
              <a:rPr lang="en-GB"/>
              <a:t>than random guessing and if so you know</a:t>
            </a:r>
            <a:endParaRPr/>
          </a:p>
          <a:p>
            <a:pPr indent="0" lvl="0" marL="0" rtl="0" algn="l">
              <a:spcBef>
                <a:spcPts val="0"/>
              </a:spcBef>
              <a:spcAft>
                <a:spcPts val="0"/>
              </a:spcAft>
              <a:buClr>
                <a:schemeClr val="dk1"/>
              </a:buClr>
              <a:buSzPts val="1100"/>
              <a:buFont typeface="Arial"/>
              <a:buNone/>
            </a:pPr>
            <a:r>
              <a:rPr lang="en-GB"/>
              <a:t>how much better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ca44ea994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ca44ea994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hat's like that's a</a:t>
            </a:r>
            <a:endParaRPr/>
          </a:p>
          <a:p>
            <a:pPr indent="0" lvl="0" marL="0" rtl="0" algn="l">
              <a:spcBef>
                <a:spcPts val="0"/>
              </a:spcBef>
              <a:spcAft>
                <a:spcPts val="0"/>
              </a:spcAft>
              <a:buClr>
                <a:schemeClr val="dk1"/>
              </a:buClr>
              <a:buSzPts val="1100"/>
              <a:buFont typeface="Arial"/>
              <a:buNone/>
            </a:pPr>
            <a:r>
              <a:rPr lang="en-GB"/>
              <a:t>very quantitative question which is</a:t>
            </a:r>
            <a:endParaRPr/>
          </a:p>
          <a:p>
            <a:pPr indent="0" lvl="0" marL="0" rtl="0" algn="l">
              <a:spcBef>
                <a:spcPts val="0"/>
              </a:spcBef>
              <a:spcAft>
                <a:spcPts val="0"/>
              </a:spcAft>
              <a:buClr>
                <a:schemeClr val="dk1"/>
              </a:buClr>
              <a:buSzPts val="1100"/>
              <a:buFont typeface="Arial"/>
              <a:buNone/>
            </a:pPr>
            <a:r>
              <a:rPr lang="en-GB"/>
              <a:t>really difficult to answer without</a:t>
            </a:r>
            <a:endParaRPr/>
          </a:p>
          <a:p>
            <a:pPr indent="0" lvl="0" marL="0" rtl="0" algn="l">
              <a:spcBef>
                <a:spcPts val="0"/>
              </a:spcBef>
              <a:spcAft>
                <a:spcPts val="0"/>
              </a:spcAft>
              <a:buClr>
                <a:schemeClr val="dk1"/>
              </a:buClr>
              <a:buSzPts val="1100"/>
              <a:buFont typeface="Arial"/>
              <a:buNone/>
            </a:pPr>
            <a:r>
              <a:rPr lang="en-GB"/>
              <a:t>actually doing trial and error there's</a:t>
            </a:r>
            <a:endParaRPr/>
          </a:p>
          <a:p>
            <a:pPr indent="0" lvl="0" marL="0" rtl="0" algn="l">
              <a:spcBef>
                <a:spcPts val="0"/>
              </a:spcBef>
              <a:spcAft>
                <a:spcPts val="0"/>
              </a:spcAft>
              <a:buClr>
                <a:schemeClr val="dk1"/>
              </a:buClr>
              <a:buSzPts val="1100"/>
              <a:buFont typeface="Arial"/>
              <a:buNone/>
            </a:pPr>
            <a:r>
              <a:rPr lang="en-GB"/>
              <a:t>not really a way of to know what trial</a:t>
            </a:r>
            <a:endParaRPr/>
          </a:p>
          <a:p>
            <a:pPr indent="0" lvl="0" marL="0" rtl="0" algn="l">
              <a:spcBef>
                <a:spcPts val="0"/>
              </a:spcBef>
              <a:spcAft>
                <a:spcPts val="0"/>
              </a:spcAft>
              <a:buClr>
                <a:schemeClr val="dk1"/>
              </a:buClr>
              <a:buSzPts val="1100"/>
              <a:buFont typeface="Arial"/>
              <a:buNone/>
            </a:pPr>
            <a:r>
              <a:rPr lang="en-GB"/>
              <a:t>and error is going to give you until you</a:t>
            </a:r>
            <a:endParaRPr/>
          </a:p>
          <a:p>
            <a:pPr indent="0" lvl="0" marL="0" rtl="0" algn="l">
              <a:spcBef>
                <a:spcPts val="0"/>
              </a:spcBef>
              <a:spcAft>
                <a:spcPts val="0"/>
              </a:spcAft>
              <a:buClr>
                <a:schemeClr val="dk1"/>
              </a:buClr>
              <a:buSzPts val="1100"/>
              <a:buFont typeface="Arial"/>
              <a:buNone/>
            </a:pPr>
            <a:r>
              <a:rPr lang="en-GB"/>
              <a:t>do it</a:t>
            </a:r>
            <a:endParaRPr/>
          </a:p>
          <a:p>
            <a:pPr indent="0" lvl="0" marL="0" rtl="0" algn="l">
              <a:spcBef>
                <a:spcPts val="0"/>
              </a:spcBef>
              <a:spcAft>
                <a:spcPts val="0"/>
              </a:spcAft>
              <a:buClr>
                <a:schemeClr val="dk1"/>
              </a:buClr>
              <a:buSzPts val="1100"/>
              <a:buFont typeface="Arial"/>
              <a:buNone/>
            </a:pPr>
            <a:r>
              <a:rPr lang="en-GB"/>
              <a:t>so we reluctantly had to just do a bunch</a:t>
            </a:r>
            <a:endParaRPr/>
          </a:p>
          <a:p>
            <a:pPr indent="0" lvl="0" marL="0" rtl="0" algn="l">
              <a:spcBef>
                <a:spcPts val="0"/>
              </a:spcBef>
              <a:spcAft>
                <a:spcPts val="0"/>
              </a:spcAft>
              <a:buClr>
                <a:schemeClr val="dk1"/>
              </a:buClr>
              <a:buSzPts val="1100"/>
              <a:buFont typeface="Arial"/>
              <a:buNone/>
            </a:pPr>
            <a:r>
              <a:rPr lang="en-GB"/>
              <a:t>of trial and error</a:t>
            </a:r>
            <a:endParaRPr/>
          </a:p>
          <a:p>
            <a:pPr indent="0" lvl="0" marL="0" rtl="0" algn="l">
              <a:spcBef>
                <a:spcPts val="0"/>
              </a:spcBef>
              <a:spcAft>
                <a:spcPts val="0"/>
              </a:spcAft>
              <a:buClr>
                <a:schemeClr val="dk1"/>
              </a:buClr>
              <a:buSzPts val="1100"/>
              <a:buFont typeface="Arial"/>
              <a:buNone/>
            </a:pPr>
            <a:r>
              <a:rPr lang="en-GB"/>
              <a:t>in order to get some statistics here so</a:t>
            </a:r>
            <a:endParaRPr/>
          </a:p>
          <a:p>
            <a:pPr indent="0" lvl="0" marL="0" rtl="0" algn="l">
              <a:spcBef>
                <a:spcPts val="0"/>
              </a:spcBef>
              <a:spcAft>
                <a:spcPts val="0"/>
              </a:spcAft>
              <a:buClr>
                <a:schemeClr val="dk1"/>
              </a:buClr>
              <a:buSzPts val="1100"/>
              <a:buFont typeface="Arial"/>
              <a:buNone/>
            </a:pPr>
            <a:r>
              <a:rPr lang="en-GB"/>
              <a:t>we have this this list of materials that</a:t>
            </a:r>
            <a:endParaRPr/>
          </a:p>
          <a:p>
            <a:pPr indent="0" lvl="0" marL="0" rtl="0" algn="l">
              <a:spcBef>
                <a:spcPts val="0"/>
              </a:spcBef>
              <a:spcAft>
                <a:spcPts val="0"/>
              </a:spcAft>
              <a:buClr>
                <a:schemeClr val="dk1"/>
              </a:buClr>
              <a:buSzPts val="1100"/>
              <a:buFont typeface="Arial"/>
              <a:buNone/>
            </a:pPr>
            <a:r>
              <a:rPr lang="en-GB"/>
              <a:t>the machine learning told us to simulate</a:t>
            </a:r>
            <a:endParaRPr/>
          </a:p>
          <a:p>
            <a:pPr indent="0" lvl="0" marL="0" rtl="0" algn="l">
              <a:spcBef>
                <a:spcPts val="0"/>
              </a:spcBef>
              <a:spcAft>
                <a:spcPts val="0"/>
              </a:spcAft>
              <a:buClr>
                <a:schemeClr val="dk1"/>
              </a:buClr>
              <a:buSzPts val="1100"/>
              <a:buFont typeface="Arial"/>
              <a:buNone/>
            </a:pPr>
            <a:r>
              <a:rPr lang="en-GB"/>
              <a:t>we started simulating them there's some</a:t>
            </a:r>
            <a:endParaRPr/>
          </a:p>
          <a:p>
            <a:pPr indent="0" lvl="0" marL="0" rtl="0" algn="l">
              <a:spcBef>
                <a:spcPts val="0"/>
              </a:spcBef>
              <a:spcAft>
                <a:spcPts val="0"/>
              </a:spcAft>
              <a:buClr>
                <a:schemeClr val="dk1"/>
              </a:buClr>
              <a:buSzPts val="1100"/>
              <a:buFont typeface="Arial"/>
              <a:buNone/>
            </a:pPr>
            <a:r>
              <a:rPr lang="en-GB"/>
              <a:t>subtleties of the of how we count</a:t>
            </a:r>
            <a:endParaRPr/>
          </a:p>
          <a:p>
            <a:pPr indent="0" lvl="0" marL="0" rtl="0" algn="l">
              <a:spcBef>
                <a:spcPts val="0"/>
              </a:spcBef>
              <a:spcAft>
                <a:spcPts val="0"/>
              </a:spcAft>
              <a:buClr>
                <a:schemeClr val="dk1"/>
              </a:buClr>
              <a:buSzPts val="1100"/>
              <a:buFont typeface="Arial"/>
              <a:buNone/>
            </a:pPr>
            <a:r>
              <a:rPr lang="en-GB"/>
              <a:t>successes here so we'll say it's the</a:t>
            </a:r>
            <a:endParaRPr/>
          </a:p>
          <a:p>
            <a:pPr indent="0" lvl="0" marL="0" rtl="0" algn="l">
              <a:spcBef>
                <a:spcPts val="0"/>
              </a:spcBef>
              <a:spcAft>
                <a:spcPts val="0"/>
              </a:spcAft>
              <a:buClr>
                <a:schemeClr val="dk1"/>
              </a:buClr>
              <a:buSzPts val="1100"/>
              <a:buFont typeface="Arial"/>
              <a:buNone/>
            </a:pPr>
            <a:r>
              <a:rPr lang="en-GB"/>
              <a:t>success rates between 35 to 50 percent</a:t>
            </a:r>
            <a:endParaRPr/>
          </a:p>
          <a:p>
            <a:pPr indent="0" lvl="0" marL="0" rtl="0" algn="l">
              <a:spcBef>
                <a:spcPts val="0"/>
              </a:spcBef>
              <a:spcAft>
                <a:spcPts val="0"/>
              </a:spcAft>
              <a:buClr>
                <a:schemeClr val="dk1"/>
              </a:buClr>
              <a:buSzPts val="1100"/>
              <a:buFont typeface="Arial"/>
              <a:buNone/>
            </a:pPr>
            <a:r>
              <a:rPr lang="en-GB"/>
              <a:t>it had it has to do with things with</a:t>
            </a:r>
            <a:endParaRPr/>
          </a:p>
          <a:p>
            <a:pPr indent="0" lvl="0" marL="0" rtl="0" algn="l">
              <a:spcBef>
                <a:spcPts val="0"/>
              </a:spcBef>
              <a:spcAft>
                <a:spcPts val="0"/>
              </a:spcAft>
              <a:buNone/>
            </a:pPr>
            <a:r>
              <a:rPr lang="en-GB"/>
              <a:t>melting etc not super important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ca44ea994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ca44ea994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 but then</a:t>
            </a:r>
            <a:endParaRPr/>
          </a:p>
          <a:p>
            <a:pPr indent="0" lvl="0" marL="0" rtl="0" algn="l">
              <a:spcBef>
                <a:spcPts val="0"/>
              </a:spcBef>
              <a:spcAft>
                <a:spcPts val="0"/>
              </a:spcAft>
              <a:buClr>
                <a:schemeClr val="dk1"/>
              </a:buClr>
              <a:buSzPts val="1100"/>
              <a:buFont typeface="Arial"/>
              <a:buNone/>
            </a:pPr>
            <a:r>
              <a:rPr lang="en-GB"/>
              <a:t>we started doing the exact same</a:t>
            </a:r>
            <a:endParaRPr/>
          </a:p>
          <a:p>
            <a:pPr indent="0" lvl="0" marL="0" rtl="0" algn="l">
              <a:spcBef>
                <a:spcPts val="0"/>
              </a:spcBef>
              <a:spcAft>
                <a:spcPts val="0"/>
              </a:spcAft>
              <a:buClr>
                <a:schemeClr val="dk1"/>
              </a:buClr>
              <a:buSzPts val="1100"/>
              <a:buFont typeface="Arial"/>
              <a:buNone/>
            </a:pPr>
            <a:r>
              <a:rPr lang="en-GB"/>
              <a:t>procedure but we were just simulating</a:t>
            </a:r>
            <a:endParaRPr/>
          </a:p>
          <a:p>
            <a:pPr indent="0" lvl="0" marL="0" rtl="0" algn="l">
              <a:spcBef>
                <a:spcPts val="0"/>
              </a:spcBef>
              <a:spcAft>
                <a:spcPts val="0"/>
              </a:spcAft>
              <a:buClr>
                <a:schemeClr val="dk1"/>
              </a:buClr>
              <a:buSzPts val="1100"/>
              <a:buFont typeface="Arial"/>
              <a:buNone/>
            </a:pPr>
            <a:r>
              <a:rPr lang="en-GB"/>
              <a:t>materials that were chosen at random and</a:t>
            </a:r>
            <a:endParaRPr/>
          </a:p>
          <a:p>
            <a:pPr indent="0" lvl="0" marL="0" rtl="0" algn="l">
              <a:spcBef>
                <a:spcPts val="0"/>
              </a:spcBef>
              <a:spcAft>
                <a:spcPts val="0"/>
              </a:spcAft>
              <a:buClr>
                <a:schemeClr val="dk1"/>
              </a:buClr>
              <a:buSzPts val="1100"/>
              <a:buFont typeface="Arial"/>
              <a:buNone/>
            </a:pPr>
            <a:r>
              <a:rPr lang="en-GB"/>
              <a:t>what we found in that case was that the</a:t>
            </a:r>
            <a:endParaRPr/>
          </a:p>
          <a:p>
            <a:pPr indent="0" lvl="0" marL="0" rtl="0" algn="l">
              <a:spcBef>
                <a:spcPts val="0"/>
              </a:spcBef>
              <a:spcAft>
                <a:spcPts val="0"/>
              </a:spcAft>
              <a:buClr>
                <a:schemeClr val="dk1"/>
              </a:buClr>
              <a:buSzPts val="1100"/>
              <a:buFont typeface="Arial"/>
              <a:buNone/>
            </a:pPr>
            <a:r>
              <a:rPr lang="en-GB"/>
              <a:t>success rate was about 10% so you can</a:t>
            </a:r>
            <a:endParaRPr/>
          </a:p>
          <a:p>
            <a:pPr indent="0" lvl="0" marL="0" rtl="0" algn="l">
              <a:spcBef>
                <a:spcPts val="0"/>
              </a:spcBef>
              <a:spcAft>
                <a:spcPts val="0"/>
              </a:spcAft>
              <a:buClr>
                <a:schemeClr val="dk1"/>
              </a:buClr>
              <a:buSzPts val="1100"/>
              <a:buFont typeface="Arial"/>
              <a:buNone/>
            </a:pPr>
            <a:r>
              <a:rPr lang="en-GB"/>
              <a:t>see right away that there's going from</a:t>
            </a:r>
            <a:endParaRPr/>
          </a:p>
          <a:p>
            <a:pPr indent="0" lvl="0" marL="0" rtl="0" algn="l">
              <a:spcBef>
                <a:spcPts val="0"/>
              </a:spcBef>
              <a:spcAft>
                <a:spcPts val="0"/>
              </a:spcAft>
              <a:buClr>
                <a:schemeClr val="dk1"/>
              </a:buClr>
              <a:buSzPts val="1100"/>
              <a:buFont typeface="Arial"/>
              <a:buNone/>
            </a:pPr>
            <a:r>
              <a:rPr lang="en-GB"/>
              <a:t>random to this machine learning driven</a:t>
            </a:r>
            <a:endParaRPr/>
          </a:p>
          <a:p>
            <a:pPr indent="0" lvl="0" marL="0" rtl="0" algn="l">
              <a:spcBef>
                <a:spcPts val="0"/>
              </a:spcBef>
              <a:spcAft>
                <a:spcPts val="0"/>
              </a:spcAft>
              <a:buClr>
                <a:schemeClr val="dk1"/>
              </a:buClr>
              <a:buSzPts val="1100"/>
              <a:buFont typeface="Arial"/>
              <a:buNone/>
            </a:pPr>
            <a:r>
              <a:rPr lang="en-GB"/>
              <a:t>for you have about a three three to five</a:t>
            </a:r>
            <a:endParaRPr/>
          </a:p>
          <a:p>
            <a:pPr indent="0" lvl="0" marL="0" rtl="0" algn="l">
              <a:spcBef>
                <a:spcPts val="0"/>
              </a:spcBef>
              <a:spcAft>
                <a:spcPts val="0"/>
              </a:spcAft>
              <a:buClr>
                <a:schemeClr val="dk1"/>
              </a:buClr>
              <a:buSzPts val="1100"/>
              <a:buFont typeface="Arial"/>
              <a:buNone/>
            </a:pPr>
            <a:r>
              <a:rPr lang="en-GB"/>
              <a:t>times depending on how you count this</a:t>
            </a:r>
            <a:endParaRPr/>
          </a:p>
          <a:p>
            <a:pPr indent="0" lvl="0" marL="0" rtl="0" algn="l">
              <a:spcBef>
                <a:spcPts val="0"/>
              </a:spcBef>
              <a:spcAft>
                <a:spcPts val="0"/>
              </a:spcAft>
              <a:buClr>
                <a:schemeClr val="dk1"/>
              </a:buClr>
              <a:buSzPts val="1100"/>
              <a:buFont typeface="Arial"/>
              <a:buNone/>
            </a:pPr>
            <a:r>
              <a:rPr lang="en-GB"/>
              <a:t>improvement in the rate of successes of</a:t>
            </a:r>
            <a:endParaRPr/>
          </a:p>
          <a:p>
            <a:pPr indent="0" lvl="0" marL="0" rtl="0" algn="l">
              <a:spcBef>
                <a:spcPts val="0"/>
              </a:spcBef>
              <a:spcAft>
                <a:spcPts val="0"/>
              </a:spcAft>
              <a:buClr>
                <a:schemeClr val="dk1"/>
              </a:buClr>
              <a:buSzPts val="1100"/>
              <a:buFont typeface="Arial"/>
              <a:buNone/>
            </a:pPr>
            <a:r>
              <a:rPr lang="en-GB"/>
              <a:t>our of our effort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ca44ea994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ca44ea994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histogram</a:t>
            </a:r>
            <a:endParaRPr/>
          </a:p>
          <a:p>
            <a:pPr indent="0" lvl="0" marL="0" rtl="0" algn="l">
              <a:spcBef>
                <a:spcPts val="0"/>
              </a:spcBef>
              <a:spcAft>
                <a:spcPts val="0"/>
              </a:spcAft>
              <a:buClr>
                <a:schemeClr val="dk1"/>
              </a:buClr>
              <a:buSzPts val="1100"/>
              <a:buFont typeface="Arial"/>
              <a:buNone/>
            </a:pPr>
            <a:r>
              <a:rPr lang="en-GB"/>
              <a:t>shows kind of demonstrates that we have</a:t>
            </a:r>
            <a:endParaRPr/>
          </a:p>
          <a:p>
            <a:pPr indent="0" lvl="0" marL="0" rtl="0" algn="l">
              <a:spcBef>
                <a:spcPts val="0"/>
              </a:spcBef>
              <a:spcAft>
                <a:spcPts val="0"/>
              </a:spcAft>
              <a:buClr>
                <a:schemeClr val="dk1"/>
              </a:buClr>
              <a:buSzPts val="1100"/>
              <a:buFont typeface="Arial"/>
              <a:buNone/>
            </a:pPr>
            <a:r>
              <a:rPr lang="en-GB"/>
              <a:t>three categories of like bad conductors</a:t>
            </a:r>
            <a:endParaRPr/>
          </a:p>
          <a:p>
            <a:pPr indent="0" lvl="0" marL="0" rtl="0" algn="l">
              <a:spcBef>
                <a:spcPts val="0"/>
              </a:spcBef>
              <a:spcAft>
                <a:spcPts val="0"/>
              </a:spcAft>
              <a:buClr>
                <a:schemeClr val="dk1"/>
              </a:buClr>
              <a:buSzPts val="1100"/>
              <a:buFont typeface="Arial"/>
              <a:buNone/>
            </a:pPr>
            <a:r>
              <a:rPr lang="en-GB"/>
              <a:t>medium conductors good conductors the</a:t>
            </a:r>
            <a:endParaRPr/>
          </a:p>
          <a:p>
            <a:pPr indent="0" lvl="0" marL="0" rtl="0" algn="l">
              <a:spcBef>
                <a:spcPts val="0"/>
              </a:spcBef>
              <a:spcAft>
                <a:spcPts val="0"/>
              </a:spcAft>
              <a:buClr>
                <a:schemeClr val="dk1"/>
              </a:buClr>
              <a:buSzPts val="1100"/>
              <a:buFont typeface="Arial"/>
              <a:buNone/>
            </a:pPr>
            <a:r>
              <a:rPr lang="en-GB"/>
              <a:t>gray bars are what we find with random</a:t>
            </a:r>
            <a:endParaRPr/>
          </a:p>
          <a:p>
            <a:pPr indent="0" lvl="0" marL="0" rtl="0" algn="l">
              <a:spcBef>
                <a:spcPts val="0"/>
              </a:spcBef>
              <a:spcAft>
                <a:spcPts val="0"/>
              </a:spcAft>
              <a:buClr>
                <a:schemeClr val="dk1"/>
              </a:buClr>
              <a:buSzPts val="1100"/>
              <a:buFont typeface="Arial"/>
              <a:buNone/>
            </a:pPr>
            <a:r>
              <a:rPr lang="en-GB"/>
              <a:t>searches and then the red bars are what</a:t>
            </a:r>
            <a:endParaRPr/>
          </a:p>
          <a:p>
            <a:pPr indent="0" lvl="0" marL="0" rtl="0" algn="l">
              <a:spcBef>
                <a:spcPts val="0"/>
              </a:spcBef>
              <a:spcAft>
                <a:spcPts val="0"/>
              </a:spcAft>
              <a:buClr>
                <a:schemeClr val="dk1"/>
              </a:buClr>
              <a:buSzPts val="1100"/>
              <a:buFont typeface="Arial"/>
              <a:buNone/>
            </a:pPr>
            <a:r>
              <a:rPr lang="en-GB"/>
              <a:t>we find with machine learning guided</a:t>
            </a:r>
            <a:endParaRPr/>
          </a:p>
          <a:p>
            <a:pPr indent="0" lvl="0" marL="0" rtl="0" algn="l">
              <a:spcBef>
                <a:spcPts val="0"/>
              </a:spcBef>
              <a:spcAft>
                <a:spcPts val="0"/>
              </a:spcAft>
              <a:buClr>
                <a:schemeClr val="dk1"/>
              </a:buClr>
              <a:buSzPts val="1100"/>
              <a:buFont typeface="Arial"/>
              <a:buNone/>
            </a:pPr>
            <a:r>
              <a:rPr lang="en-GB"/>
              <a:t>searches so you can see you get about</a:t>
            </a:r>
            <a:endParaRPr/>
          </a:p>
          <a:p>
            <a:pPr indent="0" lvl="0" marL="0" rtl="0" algn="l">
              <a:spcBef>
                <a:spcPts val="0"/>
              </a:spcBef>
              <a:spcAft>
                <a:spcPts val="0"/>
              </a:spcAft>
              <a:buClr>
                <a:schemeClr val="dk1"/>
              </a:buClr>
              <a:buSzPts val="1100"/>
              <a:buFont typeface="Arial"/>
              <a:buNone/>
            </a:pPr>
            <a:r>
              <a:rPr lang="en-GB"/>
              <a:t>half the duds that we had in the random</a:t>
            </a:r>
            <a:endParaRPr/>
          </a:p>
          <a:p>
            <a:pPr indent="0" lvl="0" marL="0" rtl="0" algn="l">
              <a:spcBef>
                <a:spcPts val="0"/>
              </a:spcBef>
              <a:spcAft>
                <a:spcPts val="0"/>
              </a:spcAft>
              <a:buClr>
                <a:schemeClr val="dk1"/>
              </a:buClr>
              <a:buSzPts val="1100"/>
              <a:buFont typeface="Arial"/>
              <a:buNone/>
            </a:pPr>
            <a:r>
              <a:rPr lang="en-GB"/>
              <a:t>search and we get a probably four times</a:t>
            </a:r>
            <a:endParaRPr/>
          </a:p>
          <a:p>
            <a:pPr indent="0" lvl="0" marL="0" rtl="0" algn="l">
              <a:spcBef>
                <a:spcPts val="0"/>
              </a:spcBef>
              <a:spcAft>
                <a:spcPts val="0"/>
              </a:spcAft>
              <a:buClr>
                <a:schemeClr val="dk1"/>
              </a:buClr>
              <a:buSzPts val="1100"/>
              <a:buFont typeface="Arial"/>
              <a:buNone/>
            </a:pPr>
            <a:r>
              <a:rPr lang="en-GB"/>
              <a:t>more really great conductors and when</a:t>
            </a:r>
            <a:endParaRPr/>
          </a:p>
          <a:p>
            <a:pPr indent="0" lvl="0" marL="0" rtl="0" algn="l">
              <a:spcBef>
                <a:spcPts val="0"/>
              </a:spcBef>
              <a:spcAft>
                <a:spcPts val="0"/>
              </a:spcAft>
              <a:buClr>
                <a:schemeClr val="dk1"/>
              </a:buClr>
              <a:buSzPts val="1100"/>
              <a:buFont typeface="Arial"/>
              <a:buNone/>
            </a:pPr>
            <a:r>
              <a:rPr lang="en-GB"/>
              <a:t>doing this so I think you know there's</a:t>
            </a:r>
            <a:endParaRPr/>
          </a:p>
          <a:p>
            <a:pPr indent="0" lvl="0" marL="0" rtl="0" algn="l">
              <a:spcBef>
                <a:spcPts val="0"/>
              </a:spcBef>
              <a:spcAft>
                <a:spcPts val="0"/>
              </a:spcAft>
              <a:buClr>
                <a:schemeClr val="dk1"/>
              </a:buClr>
              <a:buSzPts val="1100"/>
              <a:buFont typeface="Arial"/>
              <a:buNone/>
            </a:pPr>
            <a:r>
              <a:rPr lang="en-GB"/>
              <a:t>definitely a tangible you know</a:t>
            </a:r>
            <a:endParaRPr/>
          </a:p>
          <a:p>
            <a:pPr indent="0" lvl="0" marL="0" rtl="0" algn="l">
              <a:spcBef>
                <a:spcPts val="0"/>
              </a:spcBef>
              <a:spcAft>
                <a:spcPts val="0"/>
              </a:spcAft>
              <a:buClr>
                <a:schemeClr val="dk1"/>
              </a:buClr>
              <a:buSzPts val="1100"/>
              <a:buFont typeface="Arial"/>
              <a:buNone/>
            </a:pPr>
            <a:r>
              <a:rPr lang="en-GB"/>
              <a:t>undeniable improvement that's offered</a:t>
            </a:r>
            <a:endParaRPr/>
          </a:p>
          <a:p>
            <a:pPr indent="0" lvl="0" marL="0" rtl="0" algn="l">
              <a:spcBef>
                <a:spcPts val="0"/>
              </a:spcBef>
              <a:spcAft>
                <a:spcPts val="0"/>
              </a:spcAft>
              <a:buClr>
                <a:schemeClr val="dk1"/>
              </a:buClr>
              <a:buSzPts val="1100"/>
              <a:buFont typeface="Arial"/>
              <a:buNone/>
            </a:pPr>
            <a:r>
              <a:rPr lang="en-GB"/>
              <a:t>here by machine learning and I think</a:t>
            </a:r>
            <a:endParaRPr/>
          </a:p>
          <a:p>
            <a:pPr indent="0" lvl="0" marL="0" rtl="0" algn="l">
              <a:spcBef>
                <a:spcPts val="0"/>
              </a:spcBef>
              <a:spcAft>
                <a:spcPts val="0"/>
              </a:spcAft>
              <a:buClr>
                <a:schemeClr val="dk1"/>
              </a:buClr>
              <a:buSzPts val="1100"/>
              <a:buFont typeface="Arial"/>
              <a:buNone/>
            </a:pPr>
            <a:r>
              <a:rPr lang="en-GB"/>
              <a:t>it's really important just to emphasize</a:t>
            </a:r>
            <a:endParaRPr/>
          </a:p>
          <a:p>
            <a:pPr indent="0" lvl="0" marL="0" rtl="0" algn="l">
              <a:spcBef>
                <a:spcPts val="0"/>
              </a:spcBef>
              <a:spcAft>
                <a:spcPts val="0"/>
              </a:spcAft>
              <a:buClr>
                <a:schemeClr val="dk1"/>
              </a:buClr>
              <a:buSzPts val="1100"/>
              <a:buFont typeface="Arial"/>
              <a:buNone/>
            </a:pPr>
            <a:r>
              <a:rPr lang="en-GB"/>
              <a:t>that this 3x improvement guess where it</a:t>
            </a:r>
            <a:endParaRPr/>
          </a:p>
          <a:p>
            <a:pPr indent="0" lvl="0" marL="0" rtl="0" algn="l">
              <a:spcBef>
                <a:spcPts val="0"/>
              </a:spcBef>
              <a:spcAft>
                <a:spcPts val="0"/>
              </a:spcAft>
              <a:buClr>
                <a:schemeClr val="dk1"/>
              </a:buClr>
              <a:buSzPts val="1100"/>
              <a:buFont typeface="Arial"/>
              <a:buNone/>
            </a:pPr>
            <a:r>
              <a:rPr lang="en-GB"/>
              <a:t>came from a model that was trained on 40</a:t>
            </a:r>
            <a:endParaRPr/>
          </a:p>
          <a:p>
            <a:pPr indent="0" lvl="0" marL="0" rtl="0" algn="l">
              <a:spcBef>
                <a:spcPts val="0"/>
              </a:spcBef>
              <a:spcAft>
                <a:spcPts val="0"/>
              </a:spcAft>
              <a:buClr>
                <a:schemeClr val="dk1"/>
              </a:buClr>
              <a:buSzPts val="1100"/>
              <a:buFont typeface="Arial"/>
              <a:buNone/>
            </a:pPr>
            <a:r>
              <a:rPr lang="en-GB"/>
              <a:t>data points and if you were to ask</a:t>
            </a:r>
            <a:endParaRPr/>
          </a:p>
          <a:p>
            <a:pPr indent="0" lvl="0" marL="0" rtl="0" algn="l">
              <a:spcBef>
                <a:spcPts val="0"/>
              </a:spcBef>
              <a:spcAft>
                <a:spcPts val="0"/>
              </a:spcAft>
              <a:buClr>
                <a:schemeClr val="dk1"/>
              </a:buClr>
              <a:buSzPts val="1100"/>
              <a:buFont typeface="Arial"/>
              <a:buNone/>
            </a:pPr>
            <a:r>
              <a:rPr lang="en-GB"/>
              <a:t>someone say from Google or from Facebook</a:t>
            </a:r>
            <a:endParaRPr/>
          </a:p>
          <a:p>
            <a:pPr indent="0" lvl="0" marL="0" rtl="0" algn="l">
              <a:spcBef>
                <a:spcPts val="0"/>
              </a:spcBef>
              <a:spcAft>
                <a:spcPts val="0"/>
              </a:spcAft>
              <a:buClr>
                <a:schemeClr val="dk1"/>
              </a:buClr>
              <a:buSzPts val="1100"/>
              <a:buFont typeface="Arial"/>
              <a:buNone/>
            </a:pPr>
            <a:r>
              <a:rPr lang="en-GB"/>
              <a:t>what 40 data points means they would</a:t>
            </a:r>
            <a:endParaRPr/>
          </a:p>
          <a:p>
            <a:pPr indent="0" lvl="0" marL="0" rtl="0" algn="l">
              <a:spcBef>
                <a:spcPts val="0"/>
              </a:spcBef>
              <a:spcAft>
                <a:spcPts val="0"/>
              </a:spcAft>
              <a:buClr>
                <a:schemeClr val="dk1"/>
              </a:buClr>
              <a:buSzPts val="1100"/>
              <a:buFont typeface="Arial"/>
              <a:buNone/>
            </a:pPr>
            <a:r>
              <a:rPr lang="en-GB"/>
              <a:t>probably tell you it's it's you know</a:t>
            </a:r>
            <a:endParaRPr/>
          </a:p>
          <a:p>
            <a:pPr indent="0" lvl="0" marL="0" rtl="0" algn="l">
              <a:spcBef>
                <a:spcPts val="0"/>
              </a:spcBef>
              <a:spcAft>
                <a:spcPts val="0"/>
              </a:spcAft>
              <a:buClr>
                <a:schemeClr val="dk1"/>
              </a:buClr>
              <a:buSzPts val="1100"/>
              <a:buFont typeface="Arial"/>
              <a:buNone/>
            </a:pPr>
            <a:r>
              <a:rPr lang="en-GB"/>
              <a:t>zero point zero statistically speaking</a:t>
            </a:r>
            <a:endParaRPr/>
          </a:p>
          <a:p>
            <a:pPr indent="0" lvl="0" marL="0" rtl="0" algn="l">
              <a:spcBef>
                <a:spcPts val="0"/>
              </a:spcBef>
              <a:spcAft>
                <a:spcPts val="0"/>
              </a:spcAft>
              <a:buClr>
                <a:schemeClr val="dk1"/>
              </a:buClr>
              <a:buSzPts val="1100"/>
              <a:buFont typeface="Arial"/>
              <a:buNone/>
            </a:pPr>
            <a:r>
              <a:rPr lang="en-GB"/>
              <a:t>from their perspective this is basically</a:t>
            </a:r>
            <a:endParaRPr/>
          </a:p>
          <a:p>
            <a:pPr indent="0" lvl="0" marL="0" rtl="0" algn="l">
              <a:spcBef>
                <a:spcPts val="0"/>
              </a:spcBef>
              <a:spcAft>
                <a:spcPts val="0"/>
              </a:spcAft>
              <a:buClr>
                <a:schemeClr val="dk1"/>
              </a:buClr>
              <a:buSzPts val="1100"/>
              <a:buFont typeface="Arial"/>
              <a:buNone/>
            </a:pPr>
            <a:r>
              <a:rPr lang="en-GB"/>
              <a:t>no data at all so I think it's it's just</a:t>
            </a:r>
            <a:endParaRPr/>
          </a:p>
          <a:p>
            <a:pPr indent="0" lvl="0" marL="0" rtl="0" algn="l">
              <a:spcBef>
                <a:spcPts val="0"/>
              </a:spcBef>
              <a:spcAft>
                <a:spcPts val="0"/>
              </a:spcAft>
              <a:buClr>
                <a:schemeClr val="dk1"/>
              </a:buClr>
              <a:buSzPts val="1100"/>
              <a:buFont typeface="Arial"/>
              <a:buNone/>
            </a:pPr>
            <a:r>
              <a:rPr lang="en-GB"/>
              <a:t>worth pointing out that even small</a:t>
            </a:r>
            <a:endParaRPr/>
          </a:p>
          <a:p>
            <a:pPr indent="0" lvl="0" marL="0" rtl="0" algn="l">
              <a:spcBef>
                <a:spcPts val="0"/>
              </a:spcBef>
              <a:spcAft>
                <a:spcPts val="0"/>
              </a:spcAft>
              <a:buClr>
                <a:schemeClr val="dk1"/>
              </a:buClr>
              <a:buSzPts val="1100"/>
              <a:buFont typeface="Arial"/>
              <a:buNone/>
            </a:pPr>
            <a:r>
              <a:rPr lang="en-GB"/>
              <a:t>amounts of data if you sort of work with</a:t>
            </a:r>
            <a:endParaRPr/>
          </a:p>
          <a:p>
            <a:pPr indent="0" lvl="0" marL="0" rtl="0" algn="l">
              <a:spcBef>
                <a:spcPts val="0"/>
              </a:spcBef>
              <a:spcAft>
                <a:spcPts val="0"/>
              </a:spcAft>
              <a:buClr>
                <a:schemeClr val="dk1"/>
              </a:buClr>
              <a:buSzPts val="1100"/>
              <a:buFont typeface="Arial"/>
              <a:buNone/>
            </a:pPr>
            <a:r>
              <a:rPr lang="en-GB"/>
              <a:t>it the right way can give you really</a:t>
            </a:r>
            <a:endParaRPr/>
          </a:p>
          <a:p>
            <a:pPr indent="0" lvl="0" marL="0" rtl="0" algn="l">
              <a:spcBef>
                <a:spcPts val="0"/>
              </a:spcBef>
              <a:spcAft>
                <a:spcPts val="0"/>
              </a:spcAft>
              <a:buClr>
                <a:schemeClr val="dk1"/>
              </a:buClr>
              <a:buSzPts val="1100"/>
              <a:buFont typeface="Arial"/>
              <a:buNone/>
            </a:pPr>
            <a:r>
              <a:rPr lang="en-GB"/>
              <a:t>tangible improvements in the way that</a:t>
            </a:r>
            <a:endParaRPr/>
          </a:p>
          <a:p>
            <a:pPr indent="0" lvl="0" marL="0" rtl="0" algn="l">
              <a:spcBef>
                <a:spcPts val="0"/>
              </a:spcBef>
              <a:spcAft>
                <a:spcPts val="0"/>
              </a:spcAft>
              <a:buClr>
                <a:schemeClr val="dk1"/>
              </a:buClr>
              <a:buSzPts val="1100"/>
              <a:buFont typeface="Arial"/>
              <a:buNone/>
            </a:pPr>
            <a:r>
              <a:rPr lang="en-GB"/>
              <a:t>that you discover materials that you</a:t>
            </a:r>
            <a:endParaRPr/>
          </a:p>
          <a:p>
            <a:pPr indent="0" lvl="0" marL="0" rtl="0" algn="l">
              <a:spcBef>
                <a:spcPts val="0"/>
              </a:spcBef>
              <a:spcAft>
                <a:spcPts val="0"/>
              </a:spcAft>
              <a:buClr>
                <a:schemeClr val="dk1"/>
              </a:buClr>
              <a:buSzPts val="1100"/>
              <a:buFont typeface="Arial"/>
              <a:buNone/>
            </a:pPr>
            <a:r>
              <a:rPr lang="en-GB"/>
              <a:t>search through space</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ca44ea99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ca44ea99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scientists are hopeful e better than</a:t>
            </a:r>
            <a:endParaRPr/>
          </a:p>
          <a:p>
            <a:pPr indent="0" lvl="0" marL="0" rtl="0" algn="l">
              <a:spcBef>
                <a:spcPts val="0"/>
              </a:spcBef>
              <a:spcAft>
                <a:spcPts val="0"/>
              </a:spcAft>
              <a:buClr>
                <a:schemeClr val="dk1"/>
              </a:buClr>
              <a:buSzPts val="1100"/>
              <a:buFont typeface="Arial"/>
              <a:buNone/>
            </a:pPr>
            <a:r>
              <a:rPr lang="en-GB"/>
              <a:t>random they're not totally randomly</a:t>
            </a:r>
            <a:endParaRPr/>
          </a:p>
          <a:p>
            <a:pPr indent="0" lvl="0" marL="0" rtl="0" algn="l">
              <a:spcBef>
                <a:spcPts val="0"/>
              </a:spcBef>
              <a:spcAft>
                <a:spcPts val="0"/>
              </a:spcAft>
              <a:buClr>
                <a:schemeClr val="dk1"/>
              </a:buClr>
              <a:buSzPts val="1100"/>
              <a:buFont typeface="Arial"/>
              <a:buNone/>
            </a:pPr>
            <a:r>
              <a:rPr lang="en-GB"/>
              <a:t>guessing so how does this compare not to</a:t>
            </a:r>
            <a:endParaRPr/>
          </a:p>
          <a:p>
            <a:pPr indent="0" lvl="0" marL="0" rtl="0" algn="l">
              <a:spcBef>
                <a:spcPts val="0"/>
              </a:spcBef>
              <a:spcAft>
                <a:spcPts val="0"/>
              </a:spcAft>
              <a:buClr>
                <a:schemeClr val="dk1"/>
              </a:buClr>
              <a:buSzPts val="1100"/>
              <a:buFont typeface="Arial"/>
              <a:buNone/>
            </a:pPr>
            <a:r>
              <a:rPr lang="en-GB"/>
              <a:t>a random guess but to to a scientist</a:t>
            </a:r>
            <a:endParaRPr/>
          </a:p>
          <a:p>
            <a:pPr indent="0" lvl="0" marL="0" rtl="0" algn="l">
              <a:spcBef>
                <a:spcPts val="0"/>
              </a:spcBef>
              <a:spcAft>
                <a:spcPts val="0"/>
              </a:spcAft>
              <a:buClr>
                <a:schemeClr val="dk1"/>
              </a:buClr>
              <a:buSzPts val="1100"/>
              <a:buFont typeface="Arial"/>
              <a:buNone/>
            </a:pPr>
            <a:r>
              <a:rPr lang="en-GB"/>
              <a:t>that's maybe trained in in this field so</a:t>
            </a:r>
            <a:endParaRPr/>
          </a:p>
          <a:p>
            <a:pPr indent="0" lvl="0" marL="0" rtl="0" algn="l">
              <a:spcBef>
                <a:spcPts val="0"/>
              </a:spcBef>
              <a:spcAft>
                <a:spcPts val="0"/>
              </a:spcAft>
              <a:buClr>
                <a:schemeClr val="dk1"/>
              </a:buClr>
              <a:buSzPts val="1100"/>
              <a:buFont typeface="Arial"/>
              <a:buNone/>
            </a:pPr>
            <a:r>
              <a:rPr lang="en-GB"/>
              <a:t>this is sort of the Garry Kasparov</a:t>
            </a:r>
            <a:endParaRPr/>
          </a:p>
          <a:p>
            <a:pPr indent="0" lvl="0" marL="0" rtl="0" algn="l">
              <a:spcBef>
                <a:spcPts val="0"/>
              </a:spcBef>
              <a:spcAft>
                <a:spcPts val="0"/>
              </a:spcAft>
              <a:buClr>
                <a:schemeClr val="dk1"/>
              </a:buClr>
              <a:buSzPts val="1100"/>
              <a:buFont typeface="Arial"/>
              <a:buNone/>
            </a:pPr>
            <a:r>
              <a:rPr lang="en-GB"/>
              <a:t>versus deep blue analogy for material</a:t>
            </a:r>
            <a:endParaRPr/>
          </a:p>
          <a:p>
            <a:pPr indent="0" lvl="0" marL="0" rtl="0" algn="l">
              <a:spcBef>
                <a:spcPts val="0"/>
              </a:spcBef>
              <a:spcAft>
                <a:spcPts val="0"/>
              </a:spcAft>
              <a:buClr>
                <a:schemeClr val="dk1"/>
              </a:buClr>
              <a:buSzPts val="1100"/>
              <a:buFont typeface="Arial"/>
              <a:buNone/>
            </a:pPr>
            <a:r>
              <a:rPr lang="en-GB"/>
              <a:t>science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ca44ea994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ca44ea994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this is what stanford did so we</a:t>
            </a:r>
            <a:endParaRPr/>
          </a:p>
          <a:p>
            <a:pPr indent="0" lvl="0" marL="0" rtl="0" algn="l">
              <a:spcBef>
                <a:spcPts val="0"/>
              </a:spcBef>
              <a:spcAft>
                <a:spcPts val="0"/>
              </a:spcAft>
              <a:buClr>
                <a:schemeClr val="dk1"/>
              </a:buClr>
              <a:buSzPts val="1100"/>
              <a:buFont typeface="Arial"/>
              <a:buNone/>
            </a:pPr>
            <a:r>
              <a:rPr lang="en-GB"/>
              <a:t>took a list of 25 materials and we gave</a:t>
            </a:r>
            <a:endParaRPr/>
          </a:p>
          <a:p>
            <a:pPr indent="0" lvl="0" marL="0" rtl="0" algn="l">
              <a:spcBef>
                <a:spcPts val="0"/>
              </a:spcBef>
              <a:spcAft>
                <a:spcPts val="0"/>
              </a:spcAft>
              <a:buClr>
                <a:schemeClr val="dk1"/>
              </a:buClr>
              <a:buSzPts val="1100"/>
              <a:buFont typeface="Arial"/>
              <a:buNone/>
            </a:pPr>
            <a:r>
              <a:rPr lang="en-GB"/>
              <a:t>it to a group of PhD students here in</a:t>
            </a:r>
            <a:endParaRPr/>
          </a:p>
          <a:p>
            <a:pPr indent="0" lvl="0" marL="0" rtl="0" algn="l">
              <a:spcBef>
                <a:spcPts val="0"/>
              </a:spcBef>
              <a:spcAft>
                <a:spcPts val="0"/>
              </a:spcAft>
              <a:buClr>
                <a:schemeClr val="dk1"/>
              </a:buClr>
              <a:buSzPts val="1100"/>
              <a:buFont typeface="Arial"/>
              <a:buNone/>
            </a:pPr>
            <a:r>
              <a:rPr lang="en-GB"/>
              <a:t>the material science department that are</a:t>
            </a:r>
            <a:endParaRPr/>
          </a:p>
          <a:p>
            <a:pPr indent="0" lvl="0" marL="0" rtl="0" algn="l">
              <a:spcBef>
                <a:spcPts val="0"/>
              </a:spcBef>
              <a:spcAft>
                <a:spcPts val="0"/>
              </a:spcAft>
              <a:buClr>
                <a:schemeClr val="dk1"/>
              </a:buClr>
              <a:buSzPts val="1100"/>
              <a:buFont typeface="Arial"/>
              <a:buNone/>
            </a:pPr>
            <a:r>
              <a:rPr lang="en-GB"/>
              <a:t>trained in electrochemistry essentially</a:t>
            </a:r>
            <a:endParaRPr/>
          </a:p>
          <a:p>
            <a:pPr indent="0" lvl="0" marL="0" rtl="0" algn="l">
              <a:spcBef>
                <a:spcPts val="0"/>
              </a:spcBef>
              <a:spcAft>
                <a:spcPts val="0"/>
              </a:spcAft>
              <a:buClr>
                <a:schemeClr val="dk1"/>
              </a:buClr>
              <a:buSzPts val="1100"/>
              <a:buFont typeface="Arial"/>
              <a:buNone/>
            </a:pPr>
            <a:r>
              <a:rPr lang="en-GB"/>
              <a:t>and then we gave that same list of</a:t>
            </a:r>
            <a:endParaRPr/>
          </a:p>
          <a:p>
            <a:pPr indent="0" lvl="0" marL="0" rtl="0" algn="l">
              <a:spcBef>
                <a:spcPts val="0"/>
              </a:spcBef>
              <a:spcAft>
                <a:spcPts val="0"/>
              </a:spcAft>
              <a:buClr>
                <a:schemeClr val="dk1"/>
              </a:buClr>
              <a:buSzPts val="1100"/>
              <a:buFont typeface="Arial"/>
              <a:buNone/>
            </a:pPr>
            <a:r>
              <a:rPr lang="en-GB"/>
              <a:t>materials to the code to the machine</a:t>
            </a:r>
            <a:endParaRPr/>
          </a:p>
          <a:p>
            <a:pPr indent="0" lvl="0" marL="0" rtl="0" algn="l">
              <a:spcBef>
                <a:spcPts val="0"/>
              </a:spcBef>
              <a:spcAft>
                <a:spcPts val="0"/>
              </a:spcAft>
              <a:buClr>
                <a:schemeClr val="dk1"/>
              </a:buClr>
              <a:buSzPts val="1100"/>
              <a:buFont typeface="Arial"/>
              <a:buNone/>
            </a:pPr>
            <a:r>
              <a:rPr lang="en-GB"/>
              <a:t>learning algorithm and we said find us</a:t>
            </a:r>
            <a:endParaRPr/>
          </a:p>
          <a:p>
            <a:pPr indent="0" lvl="0" marL="0" rtl="0" algn="l">
              <a:spcBef>
                <a:spcPts val="0"/>
              </a:spcBef>
              <a:spcAft>
                <a:spcPts val="0"/>
              </a:spcAft>
              <a:buClr>
                <a:schemeClr val="dk1"/>
              </a:buClr>
              <a:buSzPts val="1100"/>
              <a:buFont typeface="Arial"/>
              <a:buNone/>
            </a:pPr>
            <a:r>
              <a:rPr lang="en-GB"/>
              <a:t>the the good lithium ion conductors in</a:t>
            </a:r>
            <a:endParaRPr/>
          </a:p>
          <a:p>
            <a:pPr indent="0" lvl="0" marL="0" rtl="0" algn="l">
              <a:spcBef>
                <a:spcPts val="0"/>
              </a:spcBef>
              <a:spcAft>
                <a:spcPts val="0"/>
              </a:spcAft>
              <a:buClr>
                <a:schemeClr val="dk1"/>
              </a:buClr>
              <a:buSzPts val="1100"/>
              <a:buFont typeface="Arial"/>
              <a:buNone/>
            </a:pPr>
            <a:r>
              <a:rPr lang="en-GB"/>
              <a:t>this batch of materials and so we have</a:t>
            </a:r>
            <a:endParaRPr/>
          </a:p>
          <a:p>
            <a:pPr indent="0" lvl="0" marL="0" rtl="0" algn="l">
              <a:spcBef>
                <a:spcPts val="0"/>
              </a:spcBef>
              <a:spcAft>
                <a:spcPts val="0"/>
              </a:spcAft>
              <a:buClr>
                <a:schemeClr val="dk1"/>
              </a:buClr>
              <a:buSzPts val="1100"/>
              <a:buFont typeface="Arial"/>
              <a:buNone/>
            </a:pPr>
            <a:r>
              <a:rPr lang="en-GB"/>
              <a:t>two axes here so this is basically</a:t>
            </a:r>
            <a:endParaRPr/>
          </a:p>
          <a:p>
            <a:pPr indent="0" lvl="0" marL="0" rtl="0" algn="l">
              <a:spcBef>
                <a:spcPts val="0"/>
              </a:spcBef>
              <a:spcAft>
                <a:spcPts val="0"/>
              </a:spcAft>
              <a:buClr>
                <a:schemeClr val="dk1"/>
              </a:buClr>
              <a:buSzPts val="1100"/>
              <a:buFont typeface="Arial"/>
              <a:buNone/>
            </a:pPr>
            <a:r>
              <a:rPr lang="en-GB"/>
              <a:t>accuracy of the predictions and this is</a:t>
            </a:r>
            <a:endParaRPr/>
          </a:p>
          <a:p>
            <a:pPr indent="0" lvl="0" marL="0" rtl="0" algn="l">
              <a:spcBef>
                <a:spcPts val="0"/>
              </a:spcBef>
              <a:spcAft>
                <a:spcPts val="0"/>
              </a:spcAft>
              <a:buClr>
                <a:schemeClr val="dk1"/>
              </a:buClr>
              <a:buSzPts val="1100"/>
              <a:buFont typeface="Arial"/>
              <a:buNone/>
            </a:pPr>
            <a:r>
              <a:rPr lang="en-GB"/>
              <a:t>speed so here on the Left this is the</a:t>
            </a:r>
            <a:endParaRPr/>
          </a:p>
          <a:p>
            <a:pPr indent="0" lvl="0" marL="0" rtl="0" algn="l">
              <a:spcBef>
                <a:spcPts val="0"/>
              </a:spcBef>
              <a:spcAft>
                <a:spcPts val="0"/>
              </a:spcAft>
              <a:buClr>
                <a:schemeClr val="dk1"/>
              </a:buClr>
              <a:buSzPts val="1100"/>
              <a:buFont typeface="Arial"/>
              <a:buNone/>
            </a:pPr>
            <a:r>
              <a:rPr lang="en-GB"/>
              <a:t>random guessing baseline so that there's</a:t>
            </a:r>
            <a:endParaRPr/>
          </a:p>
          <a:p>
            <a:pPr indent="0" lvl="0" marL="0" rtl="0" algn="l">
              <a:spcBef>
                <a:spcPts val="0"/>
              </a:spcBef>
              <a:spcAft>
                <a:spcPts val="0"/>
              </a:spcAft>
              <a:buClr>
                <a:schemeClr val="dk1"/>
              </a:buClr>
              <a:buSzPts val="1100"/>
              <a:buFont typeface="Arial"/>
              <a:buNone/>
            </a:pPr>
            <a:r>
              <a:rPr lang="en-GB"/>
              <a:t>about 10% of those materials</a:t>
            </a:r>
            <a:endParaRPr/>
          </a:p>
          <a:p>
            <a:pPr indent="0" lvl="0" marL="0" rtl="0" algn="l">
              <a:spcBef>
                <a:spcPts val="0"/>
              </a:spcBef>
              <a:spcAft>
                <a:spcPts val="0"/>
              </a:spcAft>
              <a:buClr>
                <a:schemeClr val="dk1"/>
              </a:buClr>
              <a:buSzPts val="1100"/>
              <a:buFont typeface="Arial"/>
              <a:buNone/>
            </a:pPr>
            <a:r>
              <a:rPr lang="en-GB"/>
              <a:t>are our good conductors that's what we</a:t>
            </a:r>
            <a:endParaRPr/>
          </a:p>
          <a:p>
            <a:pPr indent="0" lvl="0" marL="0" rtl="0" algn="l">
              <a:spcBef>
                <a:spcPts val="0"/>
              </a:spcBef>
              <a:spcAft>
                <a:spcPts val="0"/>
              </a:spcAft>
              <a:buClr>
                <a:schemeClr val="dk1"/>
              </a:buClr>
              <a:buSzPts val="1100"/>
              <a:buFont typeface="Arial"/>
              <a:buNone/>
            </a:pPr>
            <a:r>
              <a:rPr lang="en-GB"/>
              <a:t>would expect to see if you were guessing</a:t>
            </a:r>
            <a:endParaRPr/>
          </a:p>
          <a:p>
            <a:pPr indent="0" lvl="0" marL="0" rtl="0" algn="l">
              <a:spcBef>
                <a:spcPts val="0"/>
              </a:spcBef>
              <a:spcAft>
                <a:spcPts val="0"/>
              </a:spcAft>
              <a:buClr>
                <a:schemeClr val="dk1"/>
              </a:buClr>
              <a:buSzPts val="1100"/>
              <a:buFont typeface="Arial"/>
              <a:buNone/>
            </a:pPr>
            <a:r>
              <a:rPr lang="en-GB"/>
              <a:t>at random and the PhD students double</a:t>
            </a:r>
            <a:endParaRPr/>
          </a:p>
          <a:p>
            <a:pPr indent="0" lvl="0" marL="0" rtl="0" algn="l">
              <a:spcBef>
                <a:spcPts val="0"/>
              </a:spcBef>
              <a:spcAft>
                <a:spcPts val="0"/>
              </a:spcAft>
              <a:buClr>
                <a:schemeClr val="dk1"/>
              </a:buClr>
              <a:buSzPts val="1100"/>
              <a:buFont typeface="Arial"/>
              <a:buNone/>
            </a:pPr>
            <a:r>
              <a:rPr lang="en-GB"/>
              <a:t>random guessing basically they have an</a:t>
            </a:r>
            <a:endParaRPr/>
          </a:p>
          <a:p>
            <a:pPr indent="0" lvl="0" marL="0" rtl="0" algn="l">
              <a:spcBef>
                <a:spcPts val="0"/>
              </a:spcBef>
              <a:spcAft>
                <a:spcPts val="0"/>
              </a:spcAft>
              <a:buNone/>
            </a:pPr>
            <a:r>
              <a:rPr lang="en-GB"/>
              <a:t>accuracy that's twice as high </a:t>
            </a:r>
            <a:endParaRPr/>
          </a:p>
          <a:p>
            <a:pPr indent="0" lvl="0" marL="0" rtl="0" algn="l">
              <a:spcBef>
                <a:spcPts val="0"/>
              </a:spcBef>
              <a:spcAft>
                <a:spcPts val="0"/>
              </a:spcAft>
              <a:buClr>
                <a:schemeClr val="dk1"/>
              </a:buClr>
              <a:buSzPts val="1100"/>
              <a:buFont typeface="Arial"/>
              <a:buNone/>
            </a:pPr>
            <a:r>
              <a:rPr lang="en-GB"/>
              <a:t>I don't know but they're definitely</a:t>
            </a:r>
            <a:endParaRPr/>
          </a:p>
          <a:p>
            <a:pPr indent="0" lvl="0" marL="0" rtl="0" algn="l">
              <a:spcBef>
                <a:spcPts val="0"/>
              </a:spcBef>
              <a:spcAft>
                <a:spcPts val="0"/>
              </a:spcAft>
              <a:buClr>
                <a:schemeClr val="dk1"/>
              </a:buClr>
              <a:buSzPts val="1100"/>
              <a:buFont typeface="Arial"/>
              <a:buNone/>
            </a:pPr>
            <a:r>
              <a:rPr lang="en-GB"/>
              <a:t>beating random guessing by a factor of</a:t>
            </a:r>
            <a:endParaRPr/>
          </a:p>
          <a:p>
            <a:pPr indent="0" lvl="0" marL="0" rtl="0" algn="l">
              <a:spcBef>
                <a:spcPts val="0"/>
              </a:spcBef>
              <a:spcAft>
                <a:spcPts val="0"/>
              </a:spcAft>
              <a:buClr>
                <a:schemeClr val="dk1"/>
              </a:buClr>
              <a:buSzPts val="1100"/>
              <a:buFont typeface="Arial"/>
              <a:buNone/>
            </a:pPr>
            <a:r>
              <a:rPr lang="en-GB"/>
              <a:t>two</a:t>
            </a:r>
            <a:endParaRPr/>
          </a:p>
          <a:p>
            <a:pPr indent="0" lvl="0" marL="0" rtl="0" algn="l">
              <a:spcBef>
                <a:spcPts val="0"/>
              </a:spcBef>
              <a:spcAft>
                <a:spcPts val="0"/>
              </a:spcAft>
              <a:buClr>
                <a:schemeClr val="dk1"/>
              </a:buClr>
              <a:buSzPts val="1100"/>
              <a:buFont typeface="Arial"/>
              <a:buNone/>
            </a:pPr>
            <a:r>
              <a:rPr lang="en-GB"/>
              <a:t>but then the logistic regression model</a:t>
            </a:r>
            <a:endParaRPr/>
          </a:p>
          <a:p>
            <a:pPr indent="0" lvl="0" marL="0" rtl="0" algn="l">
              <a:spcBef>
                <a:spcPts val="0"/>
              </a:spcBef>
              <a:spcAft>
                <a:spcPts val="0"/>
              </a:spcAft>
              <a:buClr>
                <a:schemeClr val="dk1"/>
              </a:buClr>
              <a:buSzPts val="1100"/>
              <a:buFont typeface="Arial"/>
              <a:buNone/>
            </a:pPr>
            <a:r>
              <a:rPr lang="en-GB"/>
              <a:t>trained on 40 examples beats random</a:t>
            </a:r>
            <a:endParaRPr/>
          </a:p>
          <a:p>
            <a:pPr indent="0" lvl="0" marL="0" rtl="0" algn="l">
              <a:spcBef>
                <a:spcPts val="0"/>
              </a:spcBef>
              <a:spcAft>
                <a:spcPts val="0"/>
              </a:spcAft>
              <a:buClr>
                <a:schemeClr val="dk1"/>
              </a:buClr>
              <a:buSzPts val="1100"/>
              <a:buFont typeface="Arial"/>
              <a:buNone/>
            </a:pPr>
            <a:r>
              <a:rPr lang="en-GB"/>
              <a:t>guessing by a factor of about five and</a:t>
            </a:r>
            <a:endParaRPr/>
          </a:p>
          <a:p>
            <a:pPr indent="0" lvl="0" marL="0" rtl="0" algn="l">
              <a:spcBef>
                <a:spcPts val="0"/>
              </a:spcBef>
              <a:spcAft>
                <a:spcPts val="0"/>
              </a:spcAft>
              <a:buClr>
                <a:schemeClr val="dk1"/>
              </a:buClr>
              <a:buSzPts val="1100"/>
              <a:buFont typeface="Arial"/>
              <a:buNone/>
            </a:pPr>
            <a:r>
              <a:rPr lang="en-GB"/>
              <a:t>beats the students by about two to three</a:t>
            </a:r>
            <a:endParaRPr/>
          </a:p>
          <a:p>
            <a:pPr indent="0" lvl="0" marL="0" rtl="0" algn="l">
              <a:spcBef>
                <a:spcPts val="0"/>
              </a:spcBef>
              <a:spcAft>
                <a:spcPts val="0"/>
              </a:spcAft>
              <a:buClr>
                <a:schemeClr val="dk1"/>
              </a:buClr>
              <a:buSzPts val="1100"/>
              <a:buFont typeface="Arial"/>
              <a:buNone/>
            </a:pPr>
            <a:r>
              <a:rPr lang="en-GB"/>
              <a:t>times and if that's not good enough we</a:t>
            </a:r>
            <a:endParaRPr/>
          </a:p>
          <a:p>
            <a:pPr indent="0" lvl="0" marL="0" rtl="0" algn="l">
              <a:spcBef>
                <a:spcPts val="0"/>
              </a:spcBef>
              <a:spcAft>
                <a:spcPts val="0"/>
              </a:spcAft>
              <a:buClr>
                <a:schemeClr val="dk1"/>
              </a:buClr>
              <a:buSzPts val="1100"/>
              <a:buFont typeface="Arial"/>
              <a:buNone/>
            </a:pPr>
            <a:r>
              <a:rPr lang="en-GB"/>
              <a:t>have this is a log scale here it takes</a:t>
            </a:r>
            <a:endParaRPr/>
          </a:p>
          <a:p>
            <a:pPr indent="0" lvl="0" marL="0" rtl="0" algn="l">
              <a:spcBef>
                <a:spcPts val="0"/>
              </a:spcBef>
              <a:spcAft>
                <a:spcPts val="0"/>
              </a:spcAft>
              <a:buClr>
                <a:schemeClr val="dk1"/>
              </a:buClr>
              <a:buSzPts val="1100"/>
              <a:buFont typeface="Arial"/>
              <a:buNone/>
            </a:pPr>
            <a:r>
              <a:rPr lang="en-GB"/>
              <a:t>about a million times or it's a million</a:t>
            </a:r>
            <a:endParaRPr/>
          </a:p>
          <a:p>
            <a:pPr indent="0" lvl="0" marL="0" rtl="0" algn="l">
              <a:spcBef>
                <a:spcPts val="0"/>
              </a:spcBef>
              <a:spcAft>
                <a:spcPts val="0"/>
              </a:spcAft>
              <a:buClr>
                <a:schemeClr val="dk1"/>
              </a:buClr>
              <a:buSzPts val="1100"/>
              <a:buFont typeface="Arial"/>
              <a:buNone/>
            </a:pPr>
            <a:r>
              <a:rPr lang="en-GB"/>
              <a:t>times faster for the machine learning</a:t>
            </a:r>
            <a:endParaRPr/>
          </a:p>
          <a:p>
            <a:pPr indent="0" lvl="0" marL="0" rtl="0" algn="l">
              <a:spcBef>
                <a:spcPts val="0"/>
              </a:spcBef>
              <a:spcAft>
                <a:spcPts val="0"/>
              </a:spcAft>
              <a:buClr>
                <a:schemeClr val="dk1"/>
              </a:buClr>
              <a:buSzPts val="1100"/>
              <a:buFont typeface="Arial"/>
              <a:buNone/>
            </a:pPr>
            <a:r>
              <a:rPr lang="en-GB"/>
              <a:t>model to make those predictions so</a:t>
            </a:r>
            <a:endParaRPr/>
          </a:p>
          <a:p>
            <a:pPr indent="0" lvl="0" marL="0" rtl="0" algn="l">
              <a:spcBef>
                <a:spcPts val="0"/>
              </a:spcBef>
              <a:spcAft>
                <a:spcPts val="0"/>
              </a:spcAft>
              <a:buClr>
                <a:schemeClr val="dk1"/>
              </a:buClr>
              <a:buSzPts val="1100"/>
              <a:buFont typeface="Arial"/>
              <a:buNone/>
            </a:pPr>
            <a:r>
              <a:rPr lang="en-GB"/>
              <a:t>students would take about a minute and</a:t>
            </a:r>
            <a:endParaRPr/>
          </a:p>
          <a:p>
            <a:pPr indent="0" lvl="0" marL="0" rtl="0" algn="l">
              <a:spcBef>
                <a:spcPts val="0"/>
              </a:spcBef>
              <a:spcAft>
                <a:spcPts val="0"/>
              </a:spcAft>
              <a:buClr>
                <a:schemeClr val="dk1"/>
              </a:buClr>
              <a:buSzPts val="1100"/>
              <a:buFont typeface="Arial"/>
              <a:buNone/>
            </a:pPr>
            <a:r>
              <a:rPr lang="en-GB"/>
              <a:t>the computer takes as I said live less</a:t>
            </a:r>
            <a:endParaRPr/>
          </a:p>
          <a:p>
            <a:pPr indent="0" lvl="0" marL="0" rtl="0" algn="l">
              <a:spcBef>
                <a:spcPts val="0"/>
              </a:spcBef>
              <a:spcAft>
                <a:spcPts val="0"/>
              </a:spcAft>
              <a:buClr>
                <a:schemeClr val="dk1"/>
              </a:buClr>
              <a:buSzPts val="1100"/>
              <a:buFont typeface="Arial"/>
              <a:buNone/>
            </a:pPr>
            <a:r>
              <a:rPr lang="en-GB"/>
              <a:t>than a second and for reference here we</a:t>
            </a:r>
            <a:endParaRPr/>
          </a:p>
          <a:p>
            <a:pPr indent="0" lvl="0" marL="0" rtl="0" algn="l">
              <a:spcBef>
                <a:spcPts val="0"/>
              </a:spcBef>
              <a:spcAft>
                <a:spcPts val="0"/>
              </a:spcAft>
              <a:buClr>
                <a:schemeClr val="dk1"/>
              </a:buClr>
              <a:buSzPts val="1100"/>
              <a:buFont typeface="Arial"/>
              <a:buNone/>
            </a:pPr>
            <a:r>
              <a:rPr lang="en-GB"/>
              <a:t>have these physics based models which</a:t>
            </a:r>
            <a:endParaRPr/>
          </a:p>
          <a:p>
            <a:pPr indent="0" lvl="0" marL="0" rtl="0" algn="l">
              <a:spcBef>
                <a:spcPts val="0"/>
              </a:spcBef>
              <a:spcAft>
                <a:spcPts val="0"/>
              </a:spcAft>
              <a:buClr>
                <a:schemeClr val="dk1"/>
              </a:buClr>
              <a:buSzPts val="1100"/>
              <a:buFont typeface="Arial"/>
              <a:buNone/>
            </a:pPr>
            <a:r>
              <a:rPr lang="en-GB"/>
              <a:t>are used to validate the predictions we</a:t>
            </a:r>
            <a:endParaRPr/>
          </a:p>
          <a:p>
            <a:pPr indent="0" lvl="0" marL="0" rtl="0" algn="l">
              <a:spcBef>
                <a:spcPts val="0"/>
              </a:spcBef>
              <a:spcAft>
                <a:spcPts val="0"/>
              </a:spcAft>
              <a:buClr>
                <a:schemeClr val="dk1"/>
              </a:buClr>
              <a:buSzPts val="1100"/>
              <a:buFont typeface="Arial"/>
              <a:buNone/>
            </a:pPr>
            <a:r>
              <a:rPr lang="en-GB"/>
              <a:t>assume these are 100% accurate so that's</a:t>
            </a:r>
            <a:endParaRPr/>
          </a:p>
          <a:p>
            <a:pPr indent="0" lvl="0" marL="0" rtl="0" algn="l">
              <a:spcBef>
                <a:spcPts val="0"/>
              </a:spcBef>
              <a:spcAft>
                <a:spcPts val="0"/>
              </a:spcAft>
              <a:buClr>
                <a:schemeClr val="dk1"/>
              </a:buClr>
              <a:buSzPts val="1100"/>
              <a:buFont typeface="Arial"/>
              <a:buNone/>
            </a:pPr>
            <a:r>
              <a:rPr lang="en-GB"/>
              <a:t>why they're up here way on the right but</a:t>
            </a:r>
            <a:endParaRPr/>
          </a:p>
          <a:p>
            <a:pPr indent="0" lvl="0" marL="0" rtl="0" algn="l">
              <a:spcBef>
                <a:spcPts val="0"/>
              </a:spcBef>
              <a:spcAft>
                <a:spcPts val="0"/>
              </a:spcAft>
              <a:buClr>
                <a:schemeClr val="dk1"/>
              </a:buClr>
              <a:buSzPts val="1100"/>
              <a:buFont typeface="Arial"/>
              <a:buNone/>
            </a:pPr>
            <a:r>
              <a:rPr lang="en-GB"/>
              <a:t>they are incredibly slow so each each</a:t>
            </a:r>
            <a:endParaRPr/>
          </a:p>
          <a:p>
            <a:pPr indent="0" lvl="0" marL="0" rtl="0" algn="l">
              <a:spcBef>
                <a:spcPts val="0"/>
              </a:spcBef>
              <a:spcAft>
                <a:spcPts val="0"/>
              </a:spcAft>
              <a:buClr>
                <a:schemeClr val="dk1"/>
              </a:buClr>
              <a:buSzPts val="1100"/>
              <a:buFont typeface="Arial"/>
              <a:buNone/>
            </a:pPr>
            <a:r>
              <a:rPr lang="en-GB"/>
              <a:t>material takes several weeks to to get a</a:t>
            </a:r>
            <a:endParaRPr/>
          </a:p>
          <a:p>
            <a:pPr indent="0" lvl="0" marL="0" rtl="0" algn="l">
              <a:spcBef>
                <a:spcPts val="0"/>
              </a:spcBef>
              <a:spcAft>
                <a:spcPts val="0"/>
              </a:spcAft>
              <a:buClr>
                <a:schemeClr val="dk1"/>
              </a:buClr>
              <a:buSzPts val="1100"/>
              <a:buFont typeface="Arial"/>
              <a:buNone/>
            </a:pPr>
            <a:r>
              <a:rPr lang="en-GB"/>
              <a:t>good validation for so this is our as a</a:t>
            </a:r>
            <a:endParaRPr/>
          </a:p>
          <a:p>
            <a:pPr indent="0" lvl="0" marL="0" rtl="0" algn="l">
              <a:spcBef>
                <a:spcPts val="0"/>
              </a:spcBef>
              <a:spcAft>
                <a:spcPts val="0"/>
              </a:spcAft>
              <a:buClr>
                <a:schemeClr val="dk1"/>
              </a:buClr>
              <a:buSzPts val="1100"/>
              <a:buFont typeface="Arial"/>
              <a:buNone/>
            </a:pPr>
            <a:r>
              <a:rPr lang="en-GB"/>
              <a:t>sort of our Bermuda Triangle of machine</a:t>
            </a:r>
            <a:endParaRPr/>
          </a:p>
          <a:p>
            <a:pPr indent="0" lvl="0" marL="0" rtl="0" algn="l">
              <a:spcBef>
                <a:spcPts val="0"/>
              </a:spcBef>
              <a:spcAft>
                <a:spcPts val="0"/>
              </a:spcAft>
              <a:buClr>
                <a:schemeClr val="dk1"/>
              </a:buClr>
              <a:buSzPts val="1100"/>
              <a:buFont typeface="Arial"/>
              <a:buNone/>
            </a:pPr>
            <a:r>
              <a:rPr lang="en-GB"/>
              <a:t>learning and students guessing materials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F1 score</a:t>
            </a:r>
            <a:endParaRPr/>
          </a:p>
          <a:p>
            <a:pPr indent="0" lvl="0" marL="0" rtl="0" algn="l">
              <a:spcBef>
                <a:spcPts val="0"/>
              </a:spcBef>
              <a:spcAft>
                <a:spcPts val="0"/>
              </a:spcAft>
              <a:buClr>
                <a:schemeClr val="dk1"/>
              </a:buClr>
              <a:buSzPts val="1100"/>
              <a:buFont typeface="Arial"/>
              <a:buNone/>
            </a:pPr>
            <a:r>
              <a:rPr lang="en-GB"/>
              <a:t>The F1 Score is the 2*((precision*recall)/(precision+recall)). It is also called the F Score or the F Measure. Put another way, the F1 score conveys the balance between the precision and the recall.</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ca44ea994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ca44ea994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machine learning offers</a:t>
            </a:r>
            <a:endParaRPr/>
          </a:p>
          <a:p>
            <a:pPr indent="0" lvl="0" marL="0" rtl="0" algn="l">
              <a:spcBef>
                <a:spcPts val="0"/>
              </a:spcBef>
              <a:spcAft>
                <a:spcPts val="0"/>
              </a:spcAft>
              <a:buClr>
                <a:schemeClr val="dk1"/>
              </a:buClr>
              <a:buSzPts val="1100"/>
              <a:buFont typeface="Arial"/>
              <a:buNone/>
            </a:pPr>
            <a:r>
              <a:rPr lang="en-GB"/>
              <a:t>several times or guessing that several</a:t>
            </a:r>
            <a:endParaRPr/>
          </a:p>
          <a:p>
            <a:pPr indent="0" lvl="0" marL="0" rtl="0" algn="l">
              <a:spcBef>
                <a:spcPts val="0"/>
              </a:spcBef>
              <a:spcAft>
                <a:spcPts val="0"/>
              </a:spcAft>
              <a:buClr>
                <a:schemeClr val="dk1"/>
              </a:buClr>
              <a:buSzPts val="1100"/>
              <a:buFont typeface="Arial"/>
              <a:buNone/>
            </a:pPr>
            <a:r>
              <a:rPr lang="en-GB"/>
              <a:t>times more accurate than trial and error</a:t>
            </a:r>
            <a:endParaRPr/>
          </a:p>
          <a:p>
            <a:pPr indent="0" lvl="0" marL="0" rtl="0" algn="l">
              <a:spcBef>
                <a:spcPts val="0"/>
              </a:spcBef>
              <a:spcAft>
                <a:spcPts val="0"/>
              </a:spcAft>
              <a:buClr>
                <a:schemeClr val="dk1"/>
              </a:buClr>
              <a:buSzPts val="1100"/>
              <a:buFont typeface="Arial"/>
              <a:buNone/>
            </a:pPr>
            <a:r>
              <a:rPr lang="en-GB"/>
              <a:t>and potentially also then human guessing</a:t>
            </a:r>
            <a:endParaRPr/>
          </a:p>
          <a:p>
            <a:pPr indent="0" lvl="0" marL="0" rtl="0" algn="l">
              <a:spcBef>
                <a:spcPts val="0"/>
              </a:spcBef>
              <a:spcAft>
                <a:spcPts val="0"/>
              </a:spcAft>
              <a:buClr>
                <a:schemeClr val="dk1"/>
              </a:buClr>
              <a:buSzPts val="1100"/>
              <a:buFont typeface="Arial"/>
              <a:buNone/>
            </a:pPr>
            <a:r>
              <a:rPr lang="en-GB"/>
              <a:t>it's less likely in general to be it's</a:t>
            </a:r>
            <a:endParaRPr/>
          </a:p>
          <a:p>
            <a:pPr indent="0" lvl="0" marL="0" rtl="0" algn="l">
              <a:spcBef>
                <a:spcPts val="0"/>
              </a:spcBef>
              <a:spcAft>
                <a:spcPts val="0"/>
              </a:spcAft>
              <a:buClr>
                <a:schemeClr val="dk1"/>
              </a:buClr>
              <a:buSzPts val="1100"/>
              <a:buFont typeface="Arial"/>
              <a:buNone/>
            </a:pPr>
            <a:r>
              <a:rPr lang="en-GB"/>
              <a:t>it's less it's likely less accurate in</a:t>
            </a:r>
            <a:endParaRPr/>
          </a:p>
          <a:p>
            <a:pPr indent="0" lvl="0" marL="0" rtl="0" algn="l">
              <a:spcBef>
                <a:spcPts val="0"/>
              </a:spcBef>
              <a:spcAft>
                <a:spcPts val="0"/>
              </a:spcAft>
              <a:buClr>
                <a:schemeClr val="dk1"/>
              </a:buClr>
              <a:buSzPts val="1100"/>
              <a:buFont typeface="Arial"/>
              <a:buNone/>
            </a:pPr>
            <a:r>
              <a:rPr lang="en-GB"/>
              <a:t>general than physics based models but</a:t>
            </a:r>
            <a:endParaRPr/>
          </a:p>
          <a:p>
            <a:pPr indent="0" lvl="0" marL="0" rtl="0" algn="l">
              <a:spcBef>
                <a:spcPts val="0"/>
              </a:spcBef>
              <a:spcAft>
                <a:spcPts val="0"/>
              </a:spcAft>
              <a:buClr>
                <a:schemeClr val="dk1"/>
              </a:buClr>
              <a:buSzPts val="1100"/>
              <a:buFont typeface="Arial"/>
              <a:buNone/>
            </a:pPr>
            <a:r>
              <a:rPr lang="en-GB"/>
              <a:t>it's many times faster than that both of</a:t>
            </a:r>
            <a:endParaRPr/>
          </a:p>
          <a:p>
            <a:pPr indent="0" lvl="0" marL="0" rtl="0" algn="l">
              <a:spcBef>
                <a:spcPts val="0"/>
              </a:spcBef>
              <a:spcAft>
                <a:spcPts val="0"/>
              </a:spcAft>
              <a:buClr>
                <a:schemeClr val="dk1"/>
              </a:buClr>
              <a:buSzPts val="1100"/>
              <a:buFont typeface="Arial"/>
              <a:buNone/>
            </a:pPr>
            <a:r>
              <a:rPr lang="en-GB"/>
              <a:t>these approaches so you know we often</a:t>
            </a:r>
            <a:endParaRPr/>
          </a:p>
          <a:p>
            <a:pPr indent="0" lvl="0" marL="0" rtl="0" algn="l">
              <a:spcBef>
                <a:spcPts val="0"/>
              </a:spcBef>
              <a:spcAft>
                <a:spcPts val="0"/>
              </a:spcAft>
              <a:buClr>
                <a:schemeClr val="dk1"/>
              </a:buClr>
              <a:buSzPts val="1100"/>
              <a:buFont typeface="Arial"/>
              <a:buNone/>
            </a:pPr>
            <a:r>
              <a:rPr lang="en-GB"/>
              <a:t>have have people that come to us and ask</a:t>
            </a:r>
            <a:endParaRPr/>
          </a:p>
          <a:p>
            <a:pPr indent="0" lvl="0" marL="0" rtl="0" algn="l">
              <a:spcBef>
                <a:spcPts val="0"/>
              </a:spcBef>
              <a:spcAft>
                <a:spcPts val="0"/>
              </a:spcAft>
              <a:buClr>
                <a:schemeClr val="dk1"/>
              </a:buClr>
              <a:buSzPts val="1100"/>
              <a:buFont typeface="Arial"/>
              <a:buNone/>
            </a:pPr>
            <a:r>
              <a:rPr lang="en-GB"/>
              <a:t>sort of when when is it appropriate to</a:t>
            </a:r>
            <a:endParaRPr/>
          </a:p>
          <a:p>
            <a:pPr indent="0" lvl="0" marL="0" rtl="0" algn="l">
              <a:spcBef>
                <a:spcPts val="0"/>
              </a:spcBef>
              <a:spcAft>
                <a:spcPts val="0"/>
              </a:spcAft>
              <a:buClr>
                <a:schemeClr val="dk1"/>
              </a:buClr>
              <a:buSzPts val="1100"/>
              <a:buFont typeface="Arial"/>
              <a:buNone/>
            </a:pPr>
            <a:r>
              <a:rPr lang="en-GB"/>
              <a:t>apply machine learning to a materials</a:t>
            </a:r>
            <a:endParaRPr/>
          </a:p>
          <a:p>
            <a:pPr indent="0" lvl="0" marL="0" rtl="0" algn="l">
              <a:spcBef>
                <a:spcPts val="0"/>
              </a:spcBef>
              <a:spcAft>
                <a:spcPts val="0"/>
              </a:spcAft>
              <a:buClr>
                <a:schemeClr val="dk1"/>
              </a:buClr>
              <a:buSzPts val="1100"/>
              <a:buFont typeface="Arial"/>
              <a:buNone/>
            </a:pPr>
            <a:r>
              <a:rPr lang="en-GB"/>
              <a:t>problem and I think this is this is kind</a:t>
            </a:r>
            <a:endParaRPr/>
          </a:p>
          <a:p>
            <a:pPr indent="0" lvl="0" marL="0" rtl="0" algn="l">
              <a:spcBef>
                <a:spcPts val="0"/>
              </a:spcBef>
              <a:spcAft>
                <a:spcPts val="0"/>
              </a:spcAft>
              <a:buClr>
                <a:schemeClr val="dk1"/>
              </a:buClr>
              <a:buSzPts val="1100"/>
              <a:buFont typeface="Arial"/>
              <a:buNone/>
            </a:pPr>
            <a:r>
              <a:rPr lang="en-GB"/>
              <a:t>of the answer if you're working in a</a:t>
            </a:r>
            <a:endParaRPr/>
          </a:p>
          <a:p>
            <a:pPr indent="0" lvl="0" marL="0" rtl="0" algn="l">
              <a:spcBef>
                <a:spcPts val="0"/>
              </a:spcBef>
              <a:spcAft>
                <a:spcPts val="0"/>
              </a:spcAft>
              <a:buClr>
                <a:schemeClr val="dk1"/>
              </a:buClr>
              <a:buSzPts val="1100"/>
              <a:buFont typeface="Arial"/>
              <a:buNone/>
            </a:pPr>
            <a:r>
              <a:rPr lang="en-GB"/>
              <a:t>domain where it takes you a very long</a:t>
            </a:r>
            <a:endParaRPr/>
          </a:p>
          <a:p>
            <a:pPr indent="0" lvl="0" marL="0" rtl="0" algn="l">
              <a:spcBef>
                <a:spcPts val="0"/>
              </a:spcBef>
              <a:spcAft>
                <a:spcPts val="0"/>
              </a:spcAft>
              <a:buClr>
                <a:schemeClr val="dk1"/>
              </a:buClr>
              <a:buSzPts val="1100"/>
              <a:buFont typeface="Arial"/>
              <a:buNone/>
            </a:pPr>
            <a:r>
              <a:rPr lang="en-GB"/>
              <a:t>time to get a data point so you know</a:t>
            </a:r>
            <a:endParaRPr/>
          </a:p>
          <a:p>
            <a:pPr indent="0" lvl="0" marL="0" rtl="0" algn="l">
              <a:spcBef>
                <a:spcPts val="0"/>
              </a:spcBef>
              <a:spcAft>
                <a:spcPts val="0"/>
              </a:spcAft>
              <a:buClr>
                <a:schemeClr val="dk1"/>
              </a:buClr>
              <a:buSzPts val="1100"/>
              <a:buFont typeface="Arial"/>
              <a:buNone/>
            </a:pPr>
            <a:r>
              <a:rPr lang="en-GB"/>
              <a:t>it's you you really need improvements in</a:t>
            </a:r>
            <a:endParaRPr/>
          </a:p>
          <a:p>
            <a:pPr indent="0" lvl="0" marL="0" rtl="0" algn="l">
              <a:spcBef>
                <a:spcPts val="0"/>
              </a:spcBef>
              <a:spcAft>
                <a:spcPts val="0"/>
              </a:spcAft>
              <a:buClr>
                <a:schemeClr val="dk1"/>
              </a:buClr>
              <a:buSzPts val="1100"/>
              <a:buFont typeface="Arial"/>
              <a:buNone/>
            </a:pPr>
            <a:r>
              <a:rPr lang="en-GB"/>
              <a:t>speed and you really just want to be</a:t>
            </a:r>
            <a:endParaRPr/>
          </a:p>
          <a:p>
            <a:pPr indent="0" lvl="0" marL="0" rtl="0" algn="l">
              <a:spcBef>
                <a:spcPts val="0"/>
              </a:spcBef>
              <a:spcAft>
                <a:spcPts val="0"/>
              </a:spcAft>
              <a:buClr>
                <a:schemeClr val="dk1"/>
              </a:buClr>
              <a:buSzPts val="1100"/>
              <a:buFont typeface="Arial"/>
              <a:buNone/>
            </a:pPr>
            <a:r>
              <a:rPr lang="en-GB"/>
              <a:t>able to be</a:t>
            </a:r>
            <a:endParaRPr/>
          </a:p>
          <a:p>
            <a:pPr indent="0" lvl="0" marL="0" rtl="0" algn="l">
              <a:spcBef>
                <a:spcPts val="0"/>
              </a:spcBef>
              <a:spcAft>
                <a:spcPts val="0"/>
              </a:spcAft>
              <a:buClr>
                <a:schemeClr val="dk1"/>
              </a:buClr>
              <a:buSzPts val="1100"/>
              <a:buFont typeface="Arial"/>
              <a:buNone/>
            </a:pPr>
            <a:r>
              <a:rPr lang="en-GB"/>
              <a:t>you know to be several times more</a:t>
            </a:r>
            <a:endParaRPr/>
          </a:p>
          <a:p>
            <a:pPr indent="0" lvl="0" marL="0" rtl="0" algn="l">
              <a:spcBef>
                <a:spcPts val="0"/>
              </a:spcBef>
              <a:spcAft>
                <a:spcPts val="0"/>
              </a:spcAft>
              <a:buClr>
                <a:schemeClr val="dk1"/>
              </a:buClr>
              <a:buSzPts val="1100"/>
              <a:buFont typeface="Arial"/>
              <a:buNone/>
            </a:pPr>
            <a:r>
              <a:rPr lang="en-GB"/>
              <a:t>accurate than trial and error so if</a:t>
            </a:r>
            <a:endParaRPr/>
          </a:p>
          <a:p>
            <a:pPr indent="0" lvl="0" marL="0" rtl="0" algn="l">
              <a:spcBef>
                <a:spcPts val="0"/>
              </a:spcBef>
              <a:spcAft>
                <a:spcPts val="0"/>
              </a:spcAft>
              <a:buClr>
                <a:schemeClr val="dk1"/>
              </a:buClr>
              <a:buSzPts val="1100"/>
              <a:buFont typeface="Arial"/>
              <a:buNone/>
            </a:pPr>
            <a:r>
              <a:rPr lang="en-GB"/>
              <a:t>you're doing trial and error then that's</a:t>
            </a:r>
            <a:endParaRPr/>
          </a:p>
          <a:p>
            <a:pPr indent="0" lvl="0" marL="0" rtl="0" algn="l">
              <a:spcBef>
                <a:spcPts val="0"/>
              </a:spcBef>
              <a:spcAft>
                <a:spcPts val="0"/>
              </a:spcAft>
              <a:buClr>
                <a:schemeClr val="dk1"/>
              </a:buClr>
              <a:buSzPts val="1100"/>
              <a:buFont typeface="Arial"/>
              <a:buNone/>
            </a:pPr>
            <a:r>
              <a:rPr lang="en-GB"/>
              <a:t>great that's sort of the the niche I</a:t>
            </a:r>
            <a:endParaRPr/>
          </a:p>
          <a:p>
            <a:pPr indent="0" lvl="0" marL="0" rtl="0" algn="l">
              <a:spcBef>
                <a:spcPts val="0"/>
              </a:spcBef>
              <a:spcAft>
                <a:spcPts val="0"/>
              </a:spcAft>
              <a:buClr>
                <a:schemeClr val="dk1"/>
              </a:buClr>
              <a:buSzPts val="1100"/>
              <a:buFont typeface="Arial"/>
              <a:buNone/>
            </a:pPr>
            <a:r>
              <a:rPr lang="en-GB"/>
              <a:t>think that machine learning enhanced</a:t>
            </a:r>
            <a:endParaRPr/>
          </a:p>
          <a:p>
            <a:pPr indent="0" lvl="0" marL="0" rtl="0" algn="l">
              <a:spcBef>
                <a:spcPts val="0"/>
              </a:spcBef>
              <a:spcAft>
                <a:spcPts val="0"/>
              </a:spcAft>
              <a:buClr>
                <a:schemeClr val="dk1"/>
              </a:buClr>
              <a:buSzPts val="1100"/>
              <a:buFont typeface="Arial"/>
              <a:buNone/>
            </a:pPr>
            <a:r>
              <a:rPr lang="en-GB"/>
              <a:t>material science is well suited to fil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ca44ea99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ca44ea99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 don't think I have to</a:t>
            </a:r>
            <a:endParaRPr/>
          </a:p>
          <a:p>
            <a:pPr indent="0" lvl="0" marL="0" rtl="0" algn="l">
              <a:spcBef>
                <a:spcPts val="0"/>
              </a:spcBef>
              <a:spcAft>
                <a:spcPts val="0"/>
              </a:spcAft>
              <a:buClr>
                <a:schemeClr val="dk1"/>
              </a:buClr>
              <a:buSzPts val="1100"/>
              <a:buFont typeface="Arial"/>
              <a:buNone/>
            </a:pPr>
            <a:r>
              <a:rPr lang="en-GB"/>
              <a:t>really convince you of the</a:t>
            </a:r>
            <a:endParaRPr/>
          </a:p>
          <a:p>
            <a:pPr indent="0" lvl="0" marL="0" rtl="0" algn="l">
              <a:spcBef>
                <a:spcPts val="0"/>
              </a:spcBef>
              <a:spcAft>
                <a:spcPts val="0"/>
              </a:spcAft>
              <a:buClr>
                <a:schemeClr val="dk1"/>
              </a:buClr>
              <a:buSzPts val="1100"/>
              <a:buFont typeface="Arial"/>
              <a:buNone/>
            </a:pPr>
            <a:r>
              <a:rPr lang="en-GB"/>
              <a:t>importance of energy storage I'm sure</a:t>
            </a:r>
            <a:endParaRPr/>
          </a:p>
          <a:p>
            <a:pPr indent="0" lvl="0" marL="0" rtl="0" algn="l">
              <a:spcBef>
                <a:spcPts val="0"/>
              </a:spcBef>
              <a:spcAft>
                <a:spcPts val="0"/>
              </a:spcAft>
              <a:buClr>
                <a:schemeClr val="dk1"/>
              </a:buClr>
              <a:buSzPts val="1100"/>
              <a:buFont typeface="Arial"/>
              <a:buNone/>
            </a:pPr>
            <a:r>
              <a:rPr lang="en-GB"/>
              <a:t>we're all aware of you know how</a:t>
            </a:r>
            <a:endParaRPr/>
          </a:p>
          <a:p>
            <a:pPr indent="0" lvl="0" marL="0" rtl="0" algn="l">
              <a:spcBef>
                <a:spcPts val="0"/>
              </a:spcBef>
              <a:spcAft>
                <a:spcPts val="0"/>
              </a:spcAft>
              <a:buNone/>
            </a:pPr>
            <a:r>
              <a:rPr lang="en-GB"/>
              <a:t>Important energy storage is </a:t>
            </a:r>
            <a:endParaRPr/>
          </a:p>
          <a:p>
            <a:pPr indent="0" lvl="0" marL="0" rtl="0" algn="l">
              <a:spcBef>
                <a:spcPts val="0"/>
              </a:spcBef>
              <a:spcAft>
                <a:spcPts val="0"/>
              </a:spcAft>
              <a:buClr>
                <a:schemeClr val="dk1"/>
              </a:buClr>
              <a:buSzPts val="1100"/>
              <a:buFont typeface="Arial"/>
              <a:buNone/>
            </a:pPr>
            <a:r>
              <a:rPr lang="en-GB"/>
              <a:t> lithium-ion</a:t>
            </a:r>
            <a:endParaRPr/>
          </a:p>
          <a:p>
            <a:pPr indent="0" lvl="0" marL="0" rtl="0" algn="l">
              <a:spcBef>
                <a:spcPts val="0"/>
              </a:spcBef>
              <a:spcAft>
                <a:spcPts val="0"/>
              </a:spcAft>
              <a:buClr>
                <a:schemeClr val="dk1"/>
              </a:buClr>
              <a:buSzPts val="1100"/>
              <a:buFont typeface="Arial"/>
              <a:buNone/>
            </a:pPr>
            <a:r>
              <a:rPr lang="en-GB"/>
              <a:t>batteries in particular have enabled</a:t>
            </a:r>
            <a:endParaRPr/>
          </a:p>
          <a:p>
            <a:pPr indent="0" lvl="0" marL="0" rtl="0" algn="l">
              <a:spcBef>
                <a:spcPts val="0"/>
              </a:spcBef>
              <a:spcAft>
                <a:spcPts val="0"/>
              </a:spcAft>
              <a:buClr>
                <a:schemeClr val="dk1"/>
              </a:buClr>
              <a:buSzPts val="1100"/>
              <a:buFont typeface="Arial"/>
              <a:buNone/>
            </a:pPr>
            <a:r>
              <a:rPr lang="en-GB"/>
              <a:t>major innovation across the spectrum of</a:t>
            </a:r>
            <a:endParaRPr/>
          </a:p>
          <a:p>
            <a:pPr indent="0" lvl="0" marL="0" rtl="0" algn="l">
              <a:spcBef>
                <a:spcPts val="0"/>
              </a:spcBef>
              <a:spcAft>
                <a:spcPts val="0"/>
              </a:spcAft>
              <a:buClr>
                <a:schemeClr val="dk1"/>
              </a:buClr>
              <a:buSzPts val="1100"/>
              <a:buFont typeface="Arial"/>
              <a:buNone/>
            </a:pPr>
            <a:r>
              <a:rPr lang="en-GB"/>
              <a:t>energy technologies</a:t>
            </a:r>
            <a:endParaRPr/>
          </a:p>
          <a:p>
            <a:pPr indent="0" lvl="0" marL="0" rtl="0" algn="l">
              <a:spcBef>
                <a:spcPts val="0"/>
              </a:spcBef>
              <a:spcAft>
                <a:spcPts val="0"/>
              </a:spcAft>
              <a:buClr>
                <a:schemeClr val="dk1"/>
              </a:buClr>
              <a:buSzPts val="1100"/>
              <a:buFont typeface="Arial"/>
              <a:buNone/>
            </a:pPr>
            <a:r>
              <a:rPr lang="en-GB"/>
              <a:t>course we all know about automotive with</a:t>
            </a:r>
            <a:endParaRPr/>
          </a:p>
          <a:p>
            <a:pPr indent="0" lvl="0" marL="0" rtl="0" algn="l">
              <a:spcBef>
                <a:spcPts val="0"/>
              </a:spcBef>
              <a:spcAft>
                <a:spcPts val="0"/>
              </a:spcAft>
              <a:buClr>
                <a:schemeClr val="dk1"/>
              </a:buClr>
              <a:buSzPts val="1100"/>
              <a:buFont typeface="Arial"/>
              <a:buNone/>
            </a:pPr>
            <a:r>
              <a:rPr lang="en-GB"/>
              <a:t>Tesla and you know other electric</a:t>
            </a:r>
            <a:endParaRPr/>
          </a:p>
          <a:p>
            <a:pPr indent="0" lvl="0" marL="0" rtl="0" algn="l">
              <a:spcBef>
                <a:spcPts val="0"/>
              </a:spcBef>
              <a:spcAft>
                <a:spcPts val="0"/>
              </a:spcAft>
              <a:buClr>
                <a:schemeClr val="dk1"/>
              </a:buClr>
              <a:buSzPts val="1100"/>
              <a:buFont typeface="Arial"/>
              <a:buNone/>
            </a:pPr>
            <a:r>
              <a:rPr lang="en-GB"/>
              <a:t>vehicles putting renewables on the grid</a:t>
            </a:r>
            <a:endParaRPr/>
          </a:p>
          <a:p>
            <a:pPr indent="0" lvl="0" marL="0" rtl="0" algn="l">
              <a:spcBef>
                <a:spcPts val="0"/>
              </a:spcBef>
              <a:spcAft>
                <a:spcPts val="0"/>
              </a:spcAft>
              <a:buClr>
                <a:schemeClr val="dk1"/>
              </a:buClr>
              <a:buSzPts val="1100"/>
              <a:buFont typeface="Arial"/>
              <a:buNone/>
            </a:pPr>
            <a:r>
              <a:rPr lang="en-GB"/>
              <a:t>batteries have been used for your load</a:t>
            </a:r>
            <a:endParaRPr/>
          </a:p>
          <a:p>
            <a:pPr indent="0" lvl="0" marL="0" rtl="0" algn="l">
              <a:spcBef>
                <a:spcPts val="0"/>
              </a:spcBef>
              <a:spcAft>
                <a:spcPts val="0"/>
              </a:spcAft>
              <a:buClr>
                <a:schemeClr val="dk1"/>
              </a:buClr>
              <a:buSzPts val="1100"/>
              <a:buFont typeface="Arial"/>
              <a:buNone/>
            </a:pPr>
            <a:r>
              <a:rPr lang="en-GB"/>
              <a:t>balancing there's been some recent</a:t>
            </a:r>
            <a:endParaRPr/>
          </a:p>
          <a:p>
            <a:pPr indent="0" lvl="0" marL="0" rtl="0" algn="l">
              <a:spcBef>
                <a:spcPts val="0"/>
              </a:spcBef>
              <a:spcAft>
                <a:spcPts val="0"/>
              </a:spcAft>
              <a:buClr>
                <a:schemeClr val="dk1"/>
              </a:buClr>
              <a:buSzPts val="1100"/>
              <a:buFont typeface="Arial"/>
              <a:buNone/>
            </a:pPr>
            <a:r>
              <a:rPr lang="en-GB"/>
              <a:t>deployments down in Southern California</a:t>
            </a:r>
            <a:endParaRPr/>
          </a:p>
          <a:p>
            <a:pPr indent="0" lvl="0" marL="0" rtl="0" algn="l">
              <a:spcBef>
                <a:spcPts val="0"/>
              </a:spcBef>
              <a:spcAft>
                <a:spcPts val="0"/>
              </a:spcAft>
              <a:buClr>
                <a:schemeClr val="dk1"/>
              </a:buClr>
              <a:buSzPts val="1100"/>
              <a:buFont typeface="Arial"/>
              <a:buNone/>
            </a:pPr>
            <a:r>
              <a:rPr lang="en-GB"/>
              <a:t>for this now even their company is</a:t>
            </a:r>
            <a:endParaRPr/>
          </a:p>
          <a:p>
            <a:pPr indent="0" lvl="0" marL="0" rtl="0" algn="l">
              <a:spcBef>
                <a:spcPts val="0"/>
              </a:spcBef>
              <a:spcAft>
                <a:spcPts val="0"/>
              </a:spcAft>
              <a:buClr>
                <a:schemeClr val="dk1"/>
              </a:buClr>
              <a:buSzPts val="1100"/>
              <a:buFont typeface="Arial"/>
              <a:buNone/>
            </a:pPr>
            <a:r>
              <a:rPr lang="en-GB"/>
              <a:t>thinking about you know heavy equipment</a:t>
            </a:r>
            <a:endParaRPr/>
          </a:p>
          <a:p>
            <a:pPr indent="0" lvl="0" marL="0" rtl="0" algn="l">
              <a:spcBef>
                <a:spcPts val="0"/>
              </a:spcBef>
              <a:spcAft>
                <a:spcPts val="0"/>
              </a:spcAft>
              <a:buClr>
                <a:schemeClr val="dk1"/>
              </a:buClr>
              <a:buSzPts val="1100"/>
              <a:buFont typeface="Arial"/>
              <a:buNone/>
            </a:pPr>
            <a:r>
              <a:rPr lang="en-GB"/>
              <a:t>being powered by batteries like</a:t>
            </a:r>
            <a:endParaRPr/>
          </a:p>
          <a:p>
            <a:pPr indent="0" lvl="0" marL="0" rtl="0" algn="l">
              <a:spcBef>
                <a:spcPts val="0"/>
              </a:spcBef>
              <a:spcAft>
                <a:spcPts val="0"/>
              </a:spcAft>
              <a:buClr>
                <a:schemeClr val="dk1"/>
              </a:buClr>
              <a:buSzPts val="1100"/>
              <a:buFont typeface="Arial"/>
              <a:buNone/>
            </a:pPr>
            <a:r>
              <a:rPr lang="en-GB"/>
              <a:t>airplanes and of course you know mobile</a:t>
            </a:r>
            <a:endParaRPr/>
          </a:p>
          <a:p>
            <a:pPr indent="0" lvl="0" marL="0" rtl="0" algn="l">
              <a:spcBef>
                <a:spcPts val="0"/>
              </a:spcBef>
              <a:spcAft>
                <a:spcPts val="0"/>
              </a:spcAft>
              <a:buClr>
                <a:schemeClr val="dk1"/>
              </a:buClr>
              <a:buSzPts val="1100"/>
              <a:buFont typeface="Arial"/>
              <a:buNone/>
            </a:pPr>
            <a:r>
              <a:rPr lang="en-GB"/>
              <a:t>electronics so they're they kind of run</a:t>
            </a:r>
            <a:endParaRPr/>
          </a:p>
          <a:p>
            <a:pPr indent="0" lvl="0" marL="0" rtl="0" algn="l">
              <a:spcBef>
                <a:spcPts val="0"/>
              </a:spcBef>
              <a:spcAft>
                <a:spcPts val="0"/>
              </a:spcAft>
              <a:buClr>
                <a:schemeClr val="dk1"/>
              </a:buClr>
              <a:buSzPts val="1100"/>
              <a:buFont typeface="Arial"/>
              <a:buNone/>
            </a:pPr>
            <a:r>
              <a:rPr lang="en-GB"/>
              <a:t>the gamut of powering all kinds of</a:t>
            </a:r>
            <a:endParaRPr/>
          </a:p>
          <a:p>
            <a:pPr indent="0" lvl="0" marL="0" rtl="0" algn="l">
              <a:spcBef>
                <a:spcPts val="0"/>
              </a:spcBef>
              <a:spcAft>
                <a:spcPts val="0"/>
              </a:spcAft>
              <a:buClr>
                <a:schemeClr val="dk1"/>
              </a:buClr>
              <a:buSzPts val="1100"/>
              <a:buFont typeface="Arial"/>
              <a:buNone/>
            </a:pPr>
            <a:r>
              <a:rPr lang="en-GB"/>
              <a:t>technologies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ca44ea994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ca44ea994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etting good iron conductors</a:t>
            </a:r>
            <a:endParaRPr/>
          </a:p>
          <a:p>
            <a:pPr indent="0" lvl="0" marL="0" rtl="0" algn="l">
              <a:spcBef>
                <a:spcPts val="0"/>
              </a:spcBef>
              <a:spcAft>
                <a:spcPts val="0"/>
              </a:spcAft>
              <a:buClr>
                <a:schemeClr val="dk1"/>
              </a:buClr>
              <a:buSzPts val="1100"/>
              <a:buFont typeface="Arial"/>
              <a:buNone/>
            </a:pPr>
            <a:r>
              <a:rPr lang="en-GB"/>
              <a:t>is hard enough but getting good ion</a:t>
            </a:r>
            <a:endParaRPr/>
          </a:p>
          <a:p>
            <a:pPr indent="0" lvl="0" marL="0" rtl="0" algn="l">
              <a:spcBef>
                <a:spcPts val="0"/>
              </a:spcBef>
              <a:spcAft>
                <a:spcPts val="0"/>
              </a:spcAft>
              <a:buClr>
                <a:schemeClr val="dk1"/>
              </a:buClr>
              <a:buSzPts val="1100"/>
              <a:buFont typeface="Arial"/>
              <a:buNone/>
            </a:pPr>
            <a:r>
              <a:rPr lang="en-GB"/>
              <a:t>conductors that are electrochemical</a:t>
            </a:r>
            <a:endParaRPr/>
          </a:p>
          <a:p>
            <a:pPr indent="0" lvl="0" marL="0" rtl="0" algn="l">
              <a:spcBef>
                <a:spcPts val="0"/>
              </a:spcBef>
              <a:spcAft>
                <a:spcPts val="0"/>
              </a:spcAft>
              <a:buClr>
                <a:schemeClr val="dk1"/>
              </a:buClr>
              <a:buSzPts val="1100"/>
              <a:buFont typeface="Arial"/>
              <a:buNone/>
            </a:pPr>
            <a:r>
              <a:rPr lang="en-GB"/>
              <a:t>state</a:t>
            </a:r>
            <a:endParaRPr/>
          </a:p>
          <a:p>
            <a:pPr indent="0" lvl="0" marL="0" rtl="0" algn="l">
              <a:spcBef>
                <a:spcPts val="0"/>
              </a:spcBef>
              <a:spcAft>
                <a:spcPts val="0"/>
              </a:spcAft>
              <a:buClr>
                <a:schemeClr val="dk1"/>
              </a:buClr>
              <a:buSzPts val="1100"/>
              <a:buFont typeface="Arial"/>
              <a:buNone/>
            </a:pPr>
            <a:r>
              <a:rPr lang="en-GB"/>
              <a:t>below for a wide range of voltages is</a:t>
            </a:r>
            <a:endParaRPr/>
          </a:p>
          <a:p>
            <a:pPr indent="0" lvl="0" marL="0" rtl="0" algn="l">
              <a:spcBef>
                <a:spcPts val="0"/>
              </a:spcBef>
              <a:spcAft>
                <a:spcPts val="0"/>
              </a:spcAft>
              <a:buClr>
                <a:schemeClr val="dk1"/>
              </a:buClr>
              <a:buSzPts val="1100"/>
              <a:buFont typeface="Arial"/>
              <a:buNone/>
            </a:pPr>
            <a:r>
              <a:rPr lang="en-GB"/>
              <a:t>even harder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so here's coming back to our</a:t>
            </a:r>
            <a:endParaRPr/>
          </a:p>
          <a:p>
            <a:pPr indent="0" lvl="0" marL="0" rtl="0" algn="l">
              <a:spcBef>
                <a:spcPts val="0"/>
              </a:spcBef>
              <a:spcAft>
                <a:spcPts val="0"/>
              </a:spcAft>
              <a:buClr>
                <a:schemeClr val="dk1"/>
              </a:buClr>
              <a:buSzPts val="1100"/>
              <a:buFont typeface="Arial"/>
              <a:buNone/>
            </a:pPr>
            <a:r>
              <a:rPr lang="en-GB"/>
              <a:t>schematic of the battery so here's our</a:t>
            </a:r>
            <a:endParaRPr/>
          </a:p>
          <a:p>
            <a:pPr indent="0" lvl="0" marL="0" rtl="0" algn="l">
              <a:spcBef>
                <a:spcPts val="0"/>
              </a:spcBef>
              <a:spcAft>
                <a:spcPts val="0"/>
              </a:spcAft>
              <a:buClr>
                <a:schemeClr val="dk1"/>
              </a:buClr>
              <a:buSzPts val="1100"/>
              <a:buFont typeface="Arial"/>
              <a:buNone/>
            </a:pPr>
            <a:r>
              <a:rPr lang="en-GB"/>
              <a:t>electrolyte and we're basically asking</a:t>
            </a:r>
            <a:endParaRPr/>
          </a:p>
          <a:p>
            <a:pPr indent="0" lvl="0" marL="0" rtl="0" algn="l">
              <a:spcBef>
                <a:spcPts val="0"/>
              </a:spcBef>
              <a:spcAft>
                <a:spcPts val="0"/>
              </a:spcAft>
              <a:buClr>
                <a:schemeClr val="dk1"/>
              </a:buClr>
              <a:buSzPts val="1100"/>
              <a:buFont typeface="Arial"/>
              <a:buNone/>
            </a:pPr>
            <a:r>
              <a:rPr lang="en-GB"/>
              <a:t>three demands of it if we move beyond</a:t>
            </a:r>
            <a:endParaRPr/>
          </a:p>
          <a:p>
            <a:pPr indent="0" lvl="0" marL="0" rtl="0" algn="l">
              <a:spcBef>
                <a:spcPts val="0"/>
              </a:spcBef>
              <a:spcAft>
                <a:spcPts val="0"/>
              </a:spcAft>
              <a:buClr>
                <a:schemeClr val="dk1"/>
              </a:buClr>
              <a:buSzPts val="1100"/>
              <a:buFont typeface="Arial"/>
              <a:buNone/>
            </a:pPr>
            <a:r>
              <a:rPr lang="en-GB"/>
              <a:t>connectivity so we we know that we need</a:t>
            </a:r>
            <a:endParaRPr/>
          </a:p>
          <a:p>
            <a:pPr indent="0" lvl="0" marL="0" rtl="0" algn="l">
              <a:spcBef>
                <a:spcPts val="0"/>
              </a:spcBef>
              <a:spcAft>
                <a:spcPts val="0"/>
              </a:spcAft>
              <a:buClr>
                <a:schemeClr val="dk1"/>
              </a:buClr>
              <a:buSzPts val="1100"/>
              <a:buFont typeface="Arial"/>
              <a:buNone/>
            </a:pPr>
            <a:r>
              <a:rPr lang="en-GB"/>
              <a:t>a good ion conductor but we also need it</a:t>
            </a:r>
            <a:endParaRPr/>
          </a:p>
          <a:p>
            <a:pPr indent="0" lvl="0" marL="0" rtl="0" algn="l">
              <a:spcBef>
                <a:spcPts val="0"/>
              </a:spcBef>
              <a:spcAft>
                <a:spcPts val="0"/>
              </a:spcAft>
              <a:buClr>
                <a:schemeClr val="dk1"/>
              </a:buClr>
              <a:buSzPts val="1100"/>
              <a:buFont typeface="Arial"/>
              <a:buNone/>
            </a:pPr>
            <a:r>
              <a:rPr lang="en-GB"/>
              <a:t>to be stable against oxidation at the</a:t>
            </a:r>
            <a:endParaRPr/>
          </a:p>
          <a:p>
            <a:pPr indent="0" lvl="0" marL="0" rtl="0" algn="l">
              <a:spcBef>
                <a:spcPts val="0"/>
              </a:spcBef>
              <a:spcAft>
                <a:spcPts val="0"/>
              </a:spcAft>
              <a:buClr>
                <a:schemeClr val="dk1"/>
              </a:buClr>
              <a:buSzPts val="1100"/>
              <a:buFont typeface="Arial"/>
              <a:buNone/>
            </a:pPr>
            <a:r>
              <a:rPr lang="en-GB"/>
              <a:t>cathode so here is touching the cathode</a:t>
            </a:r>
            <a:endParaRPr/>
          </a:p>
          <a:p>
            <a:pPr indent="0" lvl="0" marL="0" rtl="0" algn="l">
              <a:spcBef>
                <a:spcPts val="0"/>
              </a:spcBef>
              <a:spcAft>
                <a:spcPts val="0"/>
              </a:spcAft>
              <a:buClr>
                <a:schemeClr val="dk1"/>
              </a:buClr>
              <a:buSzPts val="1100"/>
              <a:buFont typeface="Arial"/>
              <a:buNone/>
            </a:pPr>
            <a:r>
              <a:rPr lang="en-GB"/>
              <a:t>and at this interface it tends to be</a:t>
            </a:r>
            <a:endParaRPr/>
          </a:p>
          <a:p>
            <a:pPr indent="0" lvl="0" marL="0" rtl="0" algn="l">
              <a:spcBef>
                <a:spcPts val="0"/>
              </a:spcBef>
              <a:spcAft>
                <a:spcPts val="0"/>
              </a:spcAft>
              <a:buClr>
                <a:schemeClr val="dk1"/>
              </a:buClr>
              <a:buSzPts val="1100"/>
              <a:buFont typeface="Arial"/>
              <a:buNone/>
            </a:pPr>
            <a:r>
              <a:rPr lang="en-GB"/>
              <a:t>oxidized and if it becomes oxidized then</a:t>
            </a:r>
            <a:endParaRPr/>
          </a:p>
          <a:p>
            <a:pPr indent="0" lvl="0" marL="0" rtl="0" algn="l">
              <a:spcBef>
                <a:spcPts val="0"/>
              </a:spcBef>
              <a:spcAft>
                <a:spcPts val="0"/>
              </a:spcAft>
              <a:buClr>
                <a:schemeClr val="dk1"/>
              </a:buClr>
              <a:buSzPts val="1100"/>
              <a:buFont typeface="Arial"/>
              <a:buNone/>
            </a:pPr>
            <a:r>
              <a:rPr lang="en-GB"/>
              <a:t>usually you know four through one way or</a:t>
            </a:r>
            <a:endParaRPr/>
          </a:p>
          <a:p>
            <a:pPr indent="0" lvl="0" marL="0" rtl="0" algn="l">
              <a:spcBef>
                <a:spcPts val="0"/>
              </a:spcBef>
              <a:spcAft>
                <a:spcPts val="0"/>
              </a:spcAft>
              <a:buClr>
                <a:schemeClr val="dk1"/>
              </a:buClr>
              <a:buSzPts val="1100"/>
              <a:buFont typeface="Arial"/>
              <a:buNone/>
            </a:pPr>
            <a:r>
              <a:rPr lang="en-GB"/>
              <a:t>another it tends to break down so we'd</a:t>
            </a:r>
            <a:endParaRPr/>
          </a:p>
          <a:p>
            <a:pPr indent="0" lvl="0" marL="0" rtl="0" algn="l">
              <a:spcBef>
                <a:spcPts val="0"/>
              </a:spcBef>
              <a:spcAft>
                <a:spcPts val="0"/>
              </a:spcAft>
              <a:buClr>
                <a:schemeClr val="dk1"/>
              </a:buClr>
              <a:buSzPts val="1100"/>
              <a:buFont typeface="Arial"/>
              <a:buNone/>
            </a:pPr>
            <a:r>
              <a:rPr lang="en-GB"/>
              <a:t>like to avoid oxidation there</a:t>
            </a:r>
            <a:endParaRPr/>
          </a:p>
          <a:p>
            <a:pPr indent="0" lvl="0" marL="0" rtl="0" algn="l">
              <a:spcBef>
                <a:spcPts val="0"/>
              </a:spcBef>
              <a:spcAft>
                <a:spcPts val="0"/>
              </a:spcAft>
              <a:buClr>
                <a:schemeClr val="dk1"/>
              </a:buClr>
              <a:buSzPts val="1100"/>
              <a:buFont typeface="Arial"/>
              <a:buNone/>
            </a:pPr>
            <a:r>
              <a:rPr lang="en-GB"/>
              <a:t>and that the anode is touching this</a:t>
            </a:r>
            <a:endParaRPr/>
          </a:p>
          <a:p>
            <a:pPr indent="0" lvl="0" marL="0" rtl="0" algn="l">
              <a:spcBef>
                <a:spcPts val="0"/>
              </a:spcBef>
              <a:spcAft>
                <a:spcPts val="0"/>
              </a:spcAft>
              <a:buClr>
                <a:schemeClr val="dk1"/>
              </a:buClr>
              <a:buSzPts val="1100"/>
              <a:buFont typeface="Arial"/>
              <a:buNone/>
            </a:pPr>
            <a:r>
              <a:rPr lang="en-GB"/>
              <a:t>really low voltage surface and it will</a:t>
            </a:r>
            <a:endParaRPr/>
          </a:p>
          <a:p>
            <a:pPr indent="0" lvl="0" marL="0" rtl="0" algn="l">
              <a:spcBef>
                <a:spcPts val="0"/>
              </a:spcBef>
              <a:spcAft>
                <a:spcPts val="0"/>
              </a:spcAft>
              <a:buClr>
                <a:schemeClr val="dk1"/>
              </a:buClr>
              <a:buSzPts val="1100"/>
              <a:buFont typeface="Arial"/>
              <a:buNone/>
            </a:pPr>
            <a:r>
              <a:rPr lang="en-GB"/>
              <a:t>tend to be reduced so can we find you</a:t>
            </a:r>
            <a:endParaRPr/>
          </a:p>
          <a:p>
            <a:pPr indent="0" lvl="0" marL="0" rtl="0" algn="l">
              <a:spcBef>
                <a:spcPts val="0"/>
              </a:spcBef>
              <a:spcAft>
                <a:spcPts val="0"/>
              </a:spcAft>
              <a:buClr>
                <a:schemeClr val="dk1"/>
              </a:buClr>
              <a:buSzPts val="1100"/>
              <a:buFont typeface="Arial"/>
              <a:buNone/>
            </a:pPr>
            <a:r>
              <a:rPr lang="en-GB"/>
              <a:t>basically we're looking for a material</a:t>
            </a:r>
            <a:endParaRPr/>
          </a:p>
          <a:p>
            <a:pPr indent="0" lvl="0" marL="0" rtl="0" algn="l">
              <a:spcBef>
                <a:spcPts val="0"/>
              </a:spcBef>
              <a:spcAft>
                <a:spcPts val="0"/>
              </a:spcAft>
              <a:buClr>
                <a:schemeClr val="dk1"/>
              </a:buClr>
              <a:buSzPts val="1100"/>
              <a:buFont typeface="Arial"/>
              <a:buNone/>
            </a:pPr>
            <a:r>
              <a:rPr lang="en-GB"/>
              <a:t>that can satisfy all of these at once is</a:t>
            </a:r>
            <a:endParaRPr/>
          </a:p>
          <a:p>
            <a:pPr indent="0" lvl="0" marL="0" rtl="0" algn="l">
              <a:spcBef>
                <a:spcPts val="0"/>
              </a:spcBef>
              <a:spcAft>
                <a:spcPts val="0"/>
              </a:spcAft>
              <a:buClr>
                <a:schemeClr val="dk1"/>
              </a:buClr>
              <a:buSzPts val="1100"/>
              <a:buFont typeface="Arial"/>
              <a:buNone/>
            </a:pPr>
            <a:r>
              <a:rPr lang="en-GB"/>
              <a:t>in as I said that's a it's a very tough</a:t>
            </a:r>
            <a:endParaRPr/>
          </a:p>
          <a:p>
            <a:pPr indent="0" lvl="0" marL="0" rtl="0" algn="l">
              <a:spcBef>
                <a:spcPts val="0"/>
              </a:spcBef>
              <a:spcAft>
                <a:spcPts val="0"/>
              </a:spcAft>
              <a:buClr>
                <a:schemeClr val="dk1"/>
              </a:buClr>
              <a:buSzPts val="1100"/>
              <a:buFont typeface="Arial"/>
              <a:buNone/>
            </a:pPr>
            <a:r>
              <a:rPr lang="en-GB"/>
              <a:t>optimization to do one thing that has</a:t>
            </a:r>
            <a:endParaRPr/>
          </a:p>
          <a:p>
            <a:pPr indent="0" lvl="0" marL="0" rtl="0" algn="l">
              <a:spcBef>
                <a:spcPts val="0"/>
              </a:spcBef>
              <a:spcAft>
                <a:spcPts val="0"/>
              </a:spcAft>
              <a:buClr>
                <a:schemeClr val="dk1"/>
              </a:buClr>
              <a:buSzPts val="1100"/>
              <a:buFont typeface="Arial"/>
              <a:buNone/>
            </a:pPr>
            <a:r>
              <a:rPr lang="en-GB"/>
              <a:t>been proposed is a way of making this a</a:t>
            </a:r>
            <a:endParaRPr/>
          </a:p>
          <a:p>
            <a:pPr indent="0" lvl="0" marL="0" rtl="0" algn="l">
              <a:spcBef>
                <a:spcPts val="0"/>
              </a:spcBef>
              <a:spcAft>
                <a:spcPts val="0"/>
              </a:spcAft>
              <a:buClr>
                <a:schemeClr val="dk1"/>
              </a:buClr>
              <a:buSzPts val="1100"/>
              <a:buFont typeface="Arial"/>
              <a:buNone/>
            </a:pPr>
            <a:r>
              <a:rPr lang="en-GB"/>
              <a:t>little bit easier is</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ca44ea994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ca44ea994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to split the</a:t>
            </a:r>
            <a:endParaRPr/>
          </a:p>
          <a:p>
            <a:pPr indent="0" lvl="0" marL="0" rtl="0" algn="l">
              <a:spcBef>
                <a:spcPts val="0"/>
              </a:spcBef>
              <a:spcAft>
                <a:spcPts val="0"/>
              </a:spcAft>
              <a:buClr>
                <a:schemeClr val="dk1"/>
              </a:buClr>
              <a:buSzPts val="1100"/>
              <a:buFont typeface="Arial"/>
              <a:buNone/>
            </a:pPr>
            <a:r>
              <a:rPr lang="en-GB"/>
              <a:t>electrolyte up into two electrolytes now</a:t>
            </a:r>
            <a:endParaRPr/>
          </a:p>
          <a:p>
            <a:pPr indent="0" lvl="0" marL="0" rtl="0" algn="l">
              <a:spcBef>
                <a:spcPts val="0"/>
              </a:spcBef>
              <a:spcAft>
                <a:spcPts val="0"/>
              </a:spcAft>
              <a:buClr>
                <a:schemeClr val="dk1"/>
              </a:buClr>
              <a:buSzPts val="1100"/>
              <a:buFont typeface="Arial"/>
              <a:buNone/>
            </a:pPr>
            <a:r>
              <a:rPr lang="en-GB"/>
              <a:t>both of them need to have good ion</a:t>
            </a:r>
            <a:endParaRPr/>
          </a:p>
          <a:p>
            <a:pPr indent="0" lvl="0" marL="0" rtl="0" algn="l">
              <a:spcBef>
                <a:spcPts val="0"/>
              </a:spcBef>
              <a:spcAft>
                <a:spcPts val="0"/>
              </a:spcAft>
              <a:buClr>
                <a:schemeClr val="dk1"/>
              </a:buClr>
              <a:buSzPts val="1100"/>
              <a:buFont typeface="Arial"/>
              <a:buNone/>
            </a:pPr>
            <a:r>
              <a:rPr lang="en-GB"/>
              <a:t>conductivity but electrolyte one is</a:t>
            </a:r>
            <a:endParaRPr/>
          </a:p>
          <a:p>
            <a:pPr indent="0" lvl="0" marL="0" rtl="0" algn="l">
              <a:spcBef>
                <a:spcPts val="0"/>
              </a:spcBef>
              <a:spcAft>
                <a:spcPts val="0"/>
              </a:spcAft>
              <a:buClr>
                <a:schemeClr val="dk1"/>
              </a:buClr>
              <a:buSzPts val="1100"/>
              <a:buFont typeface="Arial"/>
              <a:buNone/>
            </a:pPr>
            <a:r>
              <a:rPr lang="en-GB"/>
              <a:t>touching the anode and not the cathode</a:t>
            </a:r>
            <a:endParaRPr/>
          </a:p>
          <a:p>
            <a:pPr indent="0" lvl="0" marL="0" rtl="0" algn="l">
              <a:spcBef>
                <a:spcPts val="0"/>
              </a:spcBef>
              <a:spcAft>
                <a:spcPts val="0"/>
              </a:spcAft>
              <a:buClr>
                <a:schemeClr val="dk1"/>
              </a:buClr>
              <a:buSzPts val="1100"/>
              <a:buFont typeface="Arial"/>
              <a:buNone/>
            </a:pPr>
            <a:r>
              <a:rPr lang="en-GB"/>
              <a:t>so it only needs to be stable against</a:t>
            </a:r>
            <a:endParaRPr/>
          </a:p>
          <a:p>
            <a:pPr indent="0" lvl="0" marL="0" rtl="0" algn="l">
              <a:spcBef>
                <a:spcPts val="0"/>
              </a:spcBef>
              <a:spcAft>
                <a:spcPts val="0"/>
              </a:spcAft>
              <a:buClr>
                <a:schemeClr val="dk1"/>
              </a:buClr>
              <a:buSzPts val="1100"/>
              <a:buFont typeface="Arial"/>
              <a:buNone/>
            </a:pPr>
            <a:r>
              <a:rPr lang="en-GB"/>
              <a:t>traduction electrolyte two is only</a:t>
            </a:r>
            <a:endParaRPr/>
          </a:p>
          <a:p>
            <a:pPr indent="0" lvl="0" marL="0" rtl="0" algn="l">
              <a:spcBef>
                <a:spcPts val="0"/>
              </a:spcBef>
              <a:spcAft>
                <a:spcPts val="0"/>
              </a:spcAft>
              <a:buClr>
                <a:schemeClr val="dk1"/>
              </a:buClr>
              <a:buSzPts val="1100"/>
              <a:buFont typeface="Arial"/>
              <a:buNone/>
            </a:pPr>
            <a:r>
              <a:rPr lang="en-GB"/>
              <a:t>touching the cathode and not the anode</a:t>
            </a:r>
            <a:endParaRPr/>
          </a:p>
          <a:p>
            <a:pPr indent="0" lvl="0" marL="0" rtl="0" algn="l">
              <a:spcBef>
                <a:spcPts val="0"/>
              </a:spcBef>
              <a:spcAft>
                <a:spcPts val="0"/>
              </a:spcAft>
              <a:buClr>
                <a:schemeClr val="dk1"/>
              </a:buClr>
              <a:buSzPts val="1100"/>
              <a:buFont typeface="Arial"/>
              <a:buNone/>
            </a:pPr>
            <a:r>
              <a:rPr lang="en-GB"/>
              <a:t>so it only needs to be stable against</a:t>
            </a:r>
            <a:endParaRPr/>
          </a:p>
          <a:p>
            <a:pPr indent="0" lvl="0" marL="0" rtl="0" algn="l">
              <a:spcBef>
                <a:spcPts val="0"/>
              </a:spcBef>
              <a:spcAft>
                <a:spcPts val="0"/>
              </a:spcAft>
              <a:buClr>
                <a:schemeClr val="dk1"/>
              </a:buClr>
              <a:buSzPts val="1100"/>
              <a:buFont typeface="Arial"/>
              <a:buNone/>
            </a:pPr>
            <a:r>
              <a:rPr lang="en-GB"/>
              <a:t>oxidation so you you can kind of use the</a:t>
            </a:r>
            <a:endParaRPr/>
          </a:p>
          <a:p>
            <a:pPr indent="0" lvl="0" marL="0" rtl="0" algn="l">
              <a:spcBef>
                <a:spcPts val="0"/>
              </a:spcBef>
              <a:spcAft>
                <a:spcPts val="0"/>
              </a:spcAft>
              <a:buClr>
                <a:schemeClr val="dk1"/>
              </a:buClr>
              <a:buSzPts val="1100"/>
              <a:buFont typeface="Arial"/>
              <a:buNone/>
            </a:pPr>
            <a:r>
              <a:rPr lang="en-GB"/>
              <a:t>demands on these materials a little bit</a:t>
            </a:r>
            <a:endParaRPr/>
          </a:p>
          <a:p>
            <a:pPr indent="0" lvl="0" marL="0" rtl="0" algn="l">
              <a:spcBef>
                <a:spcPts val="0"/>
              </a:spcBef>
              <a:spcAft>
                <a:spcPts val="0"/>
              </a:spcAft>
              <a:buClr>
                <a:schemeClr val="dk1"/>
              </a:buClr>
              <a:buSzPts val="1100"/>
              <a:buFont typeface="Arial"/>
              <a:buNone/>
            </a:pPr>
            <a:r>
              <a:rPr lang="en-GB"/>
              <a:t>more by doing that but of course you</a:t>
            </a:r>
            <a:endParaRPr/>
          </a:p>
          <a:p>
            <a:pPr indent="0" lvl="0" marL="0" rtl="0" algn="l">
              <a:spcBef>
                <a:spcPts val="0"/>
              </a:spcBef>
              <a:spcAft>
                <a:spcPts val="0"/>
              </a:spcAft>
              <a:buClr>
                <a:schemeClr val="dk1"/>
              </a:buClr>
              <a:buSzPts val="1100"/>
              <a:buFont typeface="Arial"/>
              <a:buNone/>
            </a:pPr>
            <a:r>
              <a:rPr lang="en-GB"/>
              <a:t>introduce you know additional</a:t>
            </a:r>
            <a:endParaRPr/>
          </a:p>
          <a:p>
            <a:pPr indent="0" lvl="0" marL="0" rtl="0" algn="l">
              <a:spcBef>
                <a:spcPts val="0"/>
              </a:spcBef>
              <a:spcAft>
                <a:spcPts val="0"/>
              </a:spcAft>
              <a:buClr>
                <a:schemeClr val="dk1"/>
              </a:buClr>
              <a:buSzPts val="1100"/>
              <a:buFont typeface="Arial"/>
              <a:buNone/>
            </a:pPr>
            <a:r>
              <a:rPr lang="en-GB"/>
              <a:t>difficulties manufacturing these things</a:t>
            </a:r>
            <a:endParaRPr/>
          </a:p>
          <a:p>
            <a:pPr indent="0" lvl="0" marL="0" rtl="0" algn="l">
              <a:spcBef>
                <a:spcPts val="0"/>
              </a:spcBef>
              <a:spcAft>
                <a:spcPts val="0"/>
              </a:spcAft>
              <a:buClr>
                <a:schemeClr val="dk1"/>
              </a:buClr>
              <a:buSzPts val="1100"/>
              <a:buFont typeface="Arial"/>
              <a:buNone/>
            </a:pPr>
            <a:r>
              <a:rPr lang="en-GB"/>
              <a:t>is really hard to get to materials to</a:t>
            </a:r>
            <a:endParaRPr/>
          </a:p>
          <a:p>
            <a:pPr indent="0" lvl="0" marL="0" rtl="0" algn="l">
              <a:spcBef>
                <a:spcPts val="0"/>
              </a:spcBef>
              <a:spcAft>
                <a:spcPts val="0"/>
              </a:spcAft>
              <a:buClr>
                <a:schemeClr val="dk1"/>
              </a:buClr>
              <a:buSzPts val="1100"/>
              <a:buFont typeface="Arial"/>
              <a:buNone/>
            </a:pPr>
            <a:r>
              <a:rPr lang="en-GB"/>
              <a:t>stack right on top of each other with</a:t>
            </a:r>
            <a:endParaRPr/>
          </a:p>
          <a:p>
            <a:pPr indent="0" lvl="0" marL="0" rtl="0" algn="l">
              <a:spcBef>
                <a:spcPts val="0"/>
              </a:spcBef>
              <a:spcAft>
                <a:spcPts val="0"/>
              </a:spcAft>
              <a:buClr>
                <a:schemeClr val="dk1"/>
              </a:buClr>
              <a:buSzPts val="1100"/>
              <a:buFont typeface="Arial"/>
              <a:buNone/>
            </a:pPr>
            <a:r>
              <a:rPr lang="en-GB"/>
              <a:t>minimal defects and you know interfacial</a:t>
            </a:r>
            <a:endParaRPr/>
          </a:p>
          <a:p>
            <a:pPr indent="0" lvl="0" marL="0" rtl="0" algn="l">
              <a:spcBef>
                <a:spcPts val="0"/>
              </a:spcBef>
              <a:spcAft>
                <a:spcPts val="0"/>
              </a:spcAft>
              <a:buClr>
                <a:schemeClr val="dk1"/>
              </a:buClr>
              <a:buSzPts val="1100"/>
              <a:buFont typeface="Arial"/>
              <a:buNone/>
            </a:pPr>
            <a:r>
              <a:rPr lang="en-GB"/>
              <a:t>resistance and all that kind of stuff so</a:t>
            </a:r>
            <a:endParaRPr/>
          </a:p>
          <a:p>
            <a:pPr indent="0" lvl="0" marL="0" rtl="0" algn="l">
              <a:spcBef>
                <a:spcPts val="0"/>
              </a:spcBef>
              <a:spcAft>
                <a:spcPts val="0"/>
              </a:spcAft>
              <a:buClr>
                <a:schemeClr val="dk1"/>
              </a:buClr>
              <a:buSzPts val="1100"/>
              <a:buFont typeface="Arial"/>
              <a:buNone/>
            </a:pPr>
            <a:r>
              <a:rPr lang="en-GB"/>
              <a:t>it's not really clear this is this has</a:t>
            </a:r>
            <a:endParaRPr/>
          </a:p>
          <a:p>
            <a:pPr indent="0" lvl="0" marL="0" rtl="0" algn="l">
              <a:spcBef>
                <a:spcPts val="0"/>
              </a:spcBef>
              <a:spcAft>
                <a:spcPts val="0"/>
              </a:spcAft>
              <a:buClr>
                <a:schemeClr val="dk1"/>
              </a:buClr>
              <a:buSzPts val="1100"/>
              <a:buFont typeface="Arial"/>
              <a:buNone/>
            </a:pPr>
            <a:r>
              <a:rPr lang="en-GB"/>
              <a:t>been something that's more recently</a:t>
            </a:r>
            <a:endParaRPr/>
          </a:p>
          <a:p>
            <a:pPr indent="0" lvl="0" marL="0" rtl="0" algn="l">
              <a:spcBef>
                <a:spcPts val="0"/>
              </a:spcBef>
              <a:spcAft>
                <a:spcPts val="0"/>
              </a:spcAft>
              <a:buClr>
                <a:schemeClr val="dk1"/>
              </a:buClr>
              <a:buSzPts val="1100"/>
              <a:buFont typeface="Arial"/>
              <a:buNone/>
            </a:pPr>
            <a:r>
              <a:rPr lang="en-GB"/>
              <a:t>thought about and it's not really clear</a:t>
            </a:r>
            <a:endParaRPr/>
          </a:p>
          <a:p>
            <a:pPr indent="0" lvl="0" marL="0" rtl="0" algn="l">
              <a:spcBef>
                <a:spcPts val="0"/>
              </a:spcBef>
              <a:spcAft>
                <a:spcPts val="0"/>
              </a:spcAft>
              <a:buClr>
                <a:schemeClr val="dk1"/>
              </a:buClr>
              <a:buSzPts val="1100"/>
              <a:buFont typeface="Arial"/>
              <a:buNone/>
            </a:pPr>
            <a:r>
              <a:rPr lang="en-GB"/>
              <a:t>I think which strategy is better so</a:t>
            </a:r>
            <a:endParaRPr/>
          </a:p>
          <a:p>
            <a:pPr indent="0" lvl="0" marL="0" rtl="0" algn="l">
              <a:spcBef>
                <a:spcPts val="0"/>
              </a:spcBef>
              <a:spcAft>
                <a:spcPts val="0"/>
              </a:spcAft>
              <a:buClr>
                <a:schemeClr val="dk1"/>
              </a:buClr>
              <a:buSzPts val="1100"/>
              <a:buFont typeface="Arial"/>
              <a:buNone/>
            </a:pPr>
            <a:r>
              <a:rPr lang="en-GB"/>
              <a:t>these are these are the sorts of things</a:t>
            </a:r>
            <a:endParaRPr/>
          </a:p>
          <a:p>
            <a:pPr indent="0" lvl="0" marL="0" rtl="0" algn="l">
              <a:spcBef>
                <a:spcPts val="0"/>
              </a:spcBef>
              <a:spcAft>
                <a:spcPts val="0"/>
              </a:spcAft>
              <a:buClr>
                <a:schemeClr val="dk1"/>
              </a:buClr>
              <a:buSzPts val="1100"/>
              <a:buFont typeface="Arial"/>
              <a:buNone/>
            </a:pPr>
            <a:r>
              <a:rPr lang="en-GB"/>
              <a:t>that that we're thinking about</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eca44ea994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eca44ea994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coming back to</a:t>
            </a:r>
            <a:endParaRPr/>
          </a:p>
          <a:p>
            <a:pPr indent="0" lvl="0" marL="0" rtl="0" algn="l">
              <a:spcBef>
                <a:spcPts val="0"/>
              </a:spcBef>
              <a:spcAft>
                <a:spcPts val="0"/>
              </a:spcAft>
              <a:buClr>
                <a:schemeClr val="dk1"/>
              </a:buClr>
              <a:buSzPts val="1100"/>
              <a:buFont typeface="Arial"/>
              <a:buNone/>
            </a:pPr>
            <a:r>
              <a:rPr lang="en-GB"/>
              <a:t>this 1 versus 2 electrolyte system if I</a:t>
            </a:r>
            <a:endParaRPr/>
          </a:p>
          <a:p>
            <a:pPr indent="0" lvl="0" marL="0" rtl="0" algn="l">
              <a:spcBef>
                <a:spcPts val="0"/>
              </a:spcBef>
              <a:spcAft>
                <a:spcPts val="0"/>
              </a:spcAft>
              <a:buClr>
                <a:schemeClr val="dk1"/>
              </a:buClr>
              <a:buSzPts val="1100"/>
              <a:buFont typeface="Arial"/>
              <a:buNone/>
            </a:pPr>
            <a:r>
              <a:rPr lang="en-GB"/>
              <a:t>want to do this if I want to build this</a:t>
            </a:r>
            <a:endParaRPr/>
          </a:p>
          <a:p>
            <a:pPr indent="0" lvl="0" marL="0" rtl="0" algn="l">
              <a:spcBef>
                <a:spcPts val="0"/>
              </a:spcBef>
              <a:spcAft>
                <a:spcPts val="0"/>
              </a:spcAft>
              <a:buClr>
                <a:schemeClr val="dk1"/>
              </a:buClr>
              <a:buSzPts val="1100"/>
              <a:buFont typeface="Arial"/>
              <a:buNone/>
            </a:pPr>
            <a:r>
              <a:rPr lang="en-GB"/>
              <a:t>lithium metal high voltage you know</a:t>
            </a:r>
            <a:endParaRPr/>
          </a:p>
          <a:p>
            <a:pPr indent="0" lvl="0" marL="0" rtl="0" algn="l">
              <a:spcBef>
                <a:spcPts val="0"/>
              </a:spcBef>
              <a:spcAft>
                <a:spcPts val="0"/>
              </a:spcAft>
              <a:buClr>
                <a:schemeClr val="dk1"/>
              </a:buClr>
              <a:buSzPts val="1100"/>
              <a:buFont typeface="Arial"/>
              <a:buNone/>
            </a:pPr>
            <a:r>
              <a:rPr lang="en-GB"/>
              <a:t>wonder material battery I can do with</a:t>
            </a:r>
            <a:endParaRPr/>
          </a:p>
          <a:p>
            <a:pPr indent="0" lvl="0" marL="0" rtl="0" algn="l">
              <a:spcBef>
                <a:spcPts val="0"/>
              </a:spcBef>
              <a:spcAft>
                <a:spcPts val="0"/>
              </a:spcAft>
              <a:buClr>
                <a:schemeClr val="dk1"/>
              </a:buClr>
              <a:buSzPts val="1100"/>
              <a:buFont typeface="Arial"/>
              <a:buNone/>
            </a:pPr>
            <a:r>
              <a:rPr lang="en-GB"/>
              <a:t>one electrolyte or I can do it with two</a:t>
            </a:r>
            <a:endParaRPr/>
          </a:p>
          <a:p>
            <a:pPr indent="0" lvl="0" marL="0" rtl="0" algn="l">
              <a:spcBef>
                <a:spcPts val="0"/>
              </a:spcBef>
              <a:spcAft>
                <a:spcPts val="0"/>
              </a:spcAft>
              <a:buClr>
                <a:schemeClr val="dk1"/>
              </a:buClr>
              <a:buSzPts val="1100"/>
              <a:buFont typeface="Arial"/>
              <a:buNone/>
            </a:pPr>
            <a:r>
              <a:rPr lang="en-GB"/>
              <a:t>if I do with one the probability of</a:t>
            </a:r>
            <a:endParaRPr/>
          </a:p>
          <a:p>
            <a:pPr indent="0" lvl="0" marL="0" rtl="0" algn="l">
              <a:spcBef>
                <a:spcPts val="0"/>
              </a:spcBef>
              <a:spcAft>
                <a:spcPts val="0"/>
              </a:spcAft>
              <a:buClr>
                <a:schemeClr val="dk1"/>
              </a:buClr>
              <a:buSzPts val="1100"/>
              <a:buFont typeface="Arial"/>
              <a:buNone/>
            </a:pPr>
            <a:r>
              <a:rPr lang="en-GB"/>
              <a:t>success here is the probability that at</a:t>
            </a:r>
            <a:endParaRPr/>
          </a:p>
          <a:p>
            <a:pPr indent="0" lvl="0" marL="0" rtl="0" algn="l">
              <a:spcBef>
                <a:spcPts val="0"/>
              </a:spcBef>
              <a:spcAft>
                <a:spcPts val="0"/>
              </a:spcAft>
              <a:buClr>
                <a:schemeClr val="dk1"/>
              </a:buClr>
              <a:buSzPts val="1100"/>
              <a:buFont typeface="Arial"/>
              <a:buNone/>
            </a:pPr>
            <a:r>
              <a:rPr lang="en-GB"/>
              <a:t>least from the materials discovery</a:t>
            </a:r>
            <a:endParaRPr/>
          </a:p>
          <a:p>
            <a:pPr indent="0" lvl="0" marL="0" rtl="0" algn="l">
              <a:spcBef>
                <a:spcPts val="0"/>
              </a:spcBef>
              <a:spcAft>
                <a:spcPts val="0"/>
              </a:spcAft>
              <a:buClr>
                <a:schemeClr val="dk1"/>
              </a:buClr>
              <a:buSzPts val="1100"/>
              <a:buFont typeface="Arial"/>
              <a:buNone/>
            </a:pPr>
            <a:r>
              <a:rPr lang="en-GB"/>
              <a:t>perspective that I can find one material</a:t>
            </a:r>
            <a:endParaRPr/>
          </a:p>
          <a:p>
            <a:pPr indent="0" lvl="0" marL="0" rtl="0" algn="l">
              <a:spcBef>
                <a:spcPts val="0"/>
              </a:spcBef>
              <a:spcAft>
                <a:spcPts val="0"/>
              </a:spcAft>
              <a:buClr>
                <a:schemeClr val="dk1"/>
              </a:buClr>
              <a:buSzPts val="1100"/>
              <a:buFont typeface="Arial"/>
              <a:buNone/>
            </a:pPr>
            <a:r>
              <a:rPr lang="en-GB"/>
              <a:t>that satisfies all the requirements but</a:t>
            </a:r>
            <a:endParaRPr/>
          </a:p>
          <a:p>
            <a:pPr indent="0" lvl="0" marL="0" rtl="0" algn="l">
              <a:spcBef>
                <a:spcPts val="0"/>
              </a:spcBef>
              <a:spcAft>
                <a:spcPts val="0"/>
              </a:spcAft>
              <a:buClr>
                <a:schemeClr val="dk1"/>
              </a:buClr>
              <a:buSzPts val="1100"/>
              <a:buFont typeface="Arial"/>
              <a:buNone/>
            </a:pPr>
            <a:r>
              <a:rPr lang="en-GB"/>
              <a:t>if I do it with two my probability of</a:t>
            </a:r>
            <a:endParaRPr/>
          </a:p>
          <a:p>
            <a:pPr indent="0" lvl="0" marL="0" rtl="0" algn="l">
              <a:spcBef>
                <a:spcPts val="0"/>
              </a:spcBef>
              <a:spcAft>
                <a:spcPts val="0"/>
              </a:spcAft>
              <a:buClr>
                <a:schemeClr val="dk1"/>
              </a:buClr>
              <a:buSzPts val="1100"/>
              <a:buFont typeface="Arial"/>
              <a:buNone/>
            </a:pPr>
            <a:r>
              <a:rPr lang="en-GB"/>
              <a:t>success is the probability that I find</a:t>
            </a:r>
            <a:endParaRPr/>
          </a:p>
          <a:p>
            <a:pPr indent="0" lvl="0" marL="0" rtl="0" algn="l">
              <a:spcBef>
                <a:spcPts val="0"/>
              </a:spcBef>
              <a:spcAft>
                <a:spcPts val="0"/>
              </a:spcAft>
              <a:buClr>
                <a:schemeClr val="dk1"/>
              </a:buClr>
              <a:buSzPts val="1100"/>
              <a:buFont typeface="Arial"/>
              <a:buNone/>
            </a:pPr>
            <a:r>
              <a:rPr lang="en-GB"/>
              <a:t>one good conductor that is stable</a:t>
            </a:r>
            <a:endParaRPr/>
          </a:p>
          <a:p>
            <a:pPr indent="0" lvl="0" marL="0" rtl="0" algn="l">
              <a:spcBef>
                <a:spcPts val="0"/>
              </a:spcBef>
              <a:spcAft>
                <a:spcPts val="0"/>
              </a:spcAft>
              <a:buClr>
                <a:schemeClr val="dk1"/>
              </a:buClr>
              <a:buSzPts val="1100"/>
              <a:buFont typeface="Arial"/>
              <a:buNone/>
            </a:pPr>
            <a:r>
              <a:rPr lang="en-GB"/>
              <a:t>against oxidation times the probability</a:t>
            </a:r>
            <a:endParaRPr/>
          </a:p>
          <a:p>
            <a:pPr indent="0" lvl="0" marL="0" rtl="0" algn="l">
              <a:spcBef>
                <a:spcPts val="0"/>
              </a:spcBef>
              <a:spcAft>
                <a:spcPts val="0"/>
              </a:spcAft>
              <a:buClr>
                <a:schemeClr val="dk1"/>
              </a:buClr>
              <a:buSzPts val="1100"/>
              <a:buFont typeface="Arial"/>
              <a:buNone/>
            </a:pPr>
            <a:r>
              <a:rPr lang="en-GB"/>
              <a:t>that I find a good ion conductor that's</a:t>
            </a:r>
            <a:endParaRPr/>
          </a:p>
          <a:p>
            <a:pPr indent="0" lvl="0" marL="0" rtl="0" algn="l">
              <a:spcBef>
                <a:spcPts val="0"/>
              </a:spcBef>
              <a:spcAft>
                <a:spcPts val="0"/>
              </a:spcAft>
              <a:buClr>
                <a:schemeClr val="dk1"/>
              </a:buClr>
              <a:buSzPts val="1100"/>
              <a:buFont typeface="Arial"/>
              <a:buNone/>
            </a:pPr>
            <a:r>
              <a:rPr lang="en-GB"/>
              <a:t>stable against reduction and we now have</a:t>
            </a:r>
            <a:endParaRPr/>
          </a:p>
          <a:p>
            <a:pPr indent="0" lvl="0" marL="0" rtl="0" algn="l">
              <a:spcBef>
                <a:spcPts val="0"/>
              </a:spcBef>
              <a:spcAft>
                <a:spcPts val="0"/>
              </a:spcAft>
              <a:buClr>
                <a:schemeClr val="dk1"/>
              </a:buClr>
              <a:buSzPts val="1100"/>
              <a:buFont typeface="Arial"/>
              <a:buNone/>
            </a:pPr>
            <a:r>
              <a:rPr lang="en-GB"/>
              <a:t>quantitative numbers to do this</a:t>
            </a:r>
            <a:endParaRPr/>
          </a:p>
          <a:p>
            <a:pPr indent="0" lvl="0" marL="0" rtl="0" algn="l">
              <a:spcBef>
                <a:spcPts val="0"/>
              </a:spcBef>
              <a:spcAft>
                <a:spcPts val="0"/>
              </a:spcAft>
              <a:buClr>
                <a:schemeClr val="dk1"/>
              </a:buClr>
              <a:buSzPts val="1100"/>
              <a:buFont typeface="Arial"/>
              <a:buNone/>
            </a:pPr>
            <a:r>
              <a:rPr lang="en-GB"/>
              <a:t>calculation so for the two electrolyte</a:t>
            </a:r>
            <a:endParaRPr/>
          </a:p>
          <a:p>
            <a:pPr indent="0" lvl="0" marL="0" rtl="0" algn="l">
              <a:spcBef>
                <a:spcPts val="0"/>
              </a:spcBef>
              <a:spcAft>
                <a:spcPts val="0"/>
              </a:spcAft>
              <a:buClr>
                <a:schemeClr val="dk1"/>
              </a:buClr>
              <a:buSzPts val="1100"/>
              <a:buFont typeface="Arial"/>
              <a:buNone/>
            </a:pPr>
            <a:r>
              <a:rPr lang="en-GB"/>
              <a:t>case we find that it's the likelihood of</a:t>
            </a:r>
            <a:endParaRPr/>
          </a:p>
          <a:p>
            <a:pPr indent="0" lvl="0" marL="0" rtl="0" algn="l">
              <a:spcBef>
                <a:spcPts val="0"/>
              </a:spcBef>
              <a:spcAft>
                <a:spcPts val="0"/>
              </a:spcAft>
              <a:buClr>
                <a:schemeClr val="dk1"/>
              </a:buClr>
              <a:buSzPts val="1100"/>
              <a:buFont typeface="Arial"/>
              <a:buNone/>
            </a:pPr>
            <a:r>
              <a:rPr lang="en-GB"/>
              <a:t>of doing the first criteria is about 90%</a:t>
            </a:r>
            <a:endParaRPr/>
          </a:p>
          <a:p>
            <a:pPr indent="0" lvl="0" marL="0" rtl="0" algn="l">
              <a:spcBef>
                <a:spcPts val="0"/>
              </a:spcBef>
              <a:spcAft>
                <a:spcPts val="0"/>
              </a:spcAft>
              <a:buClr>
                <a:schemeClr val="dk1"/>
              </a:buClr>
              <a:buSzPts val="1100"/>
              <a:buFont typeface="Arial"/>
              <a:buNone/>
            </a:pPr>
            <a:r>
              <a:rPr lang="en-GB"/>
              <a:t>there's a lot of good materials for that</a:t>
            </a:r>
            <a:endParaRPr/>
          </a:p>
          <a:p>
            <a:pPr indent="0" lvl="0" marL="0" rtl="0" algn="l">
              <a:spcBef>
                <a:spcPts val="0"/>
              </a:spcBef>
              <a:spcAft>
                <a:spcPts val="0"/>
              </a:spcAft>
              <a:buClr>
                <a:schemeClr val="dk1"/>
              </a:buClr>
              <a:buSzPts val="1100"/>
              <a:buFont typeface="Arial"/>
              <a:buNone/>
            </a:pPr>
            <a:r>
              <a:rPr lang="en-GB"/>
              <a:t>better for fluoride based and the</a:t>
            </a:r>
            <a:endParaRPr/>
          </a:p>
          <a:p>
            <a:pPr indent="0" lvl="0" marL="0" rtl="0" algn="l">
              <a:spcBef>
                <a:spcPts val="0"/>
              </a:spcBef>
              <a:spcAft>
                <a:spcPts val="0"/>
              </a:spcAft>
              <a:buClr>
                <a:schemeClr val="dk1"/>
              </a:buClr>
              <a:buSzPts val="1100"/>
              <a:buFont typeface="Arial"/>
              <a:buNone/>
            </a:pPr>
            <a:r>
              <a:rPr lang="en-GB"/>
              <a:t>likelihood or the second one is 10% so</a:t>
            </a:r>
            <a:endParaRPr/>
          </a:p>
          <a:p>
            <a:pPr indent="0" lvl="0" marL="0" rtl="0" algn="l">
              <a:spcBef>
                <a:spcPts val="0"/>
              </a:spcBef>
              <a:spcAft>
                <a:spcPts val="0"/>
              </a:spcAft>
              <a:buClr>
                <a:schemeClr val="dk1"/>
              </a:buClr>
              <a:buSzPts val="1100"/>
              <a:buFont typeface="Arial"/>
              <a:buNone/>
            </a:pPr>
            <a:r>
              <a:rPr lang="en-GB"/>
              <a:t>the joint probability here is 9% so that</a:t>
            </a:r>
            <a:endParaRPr/>
          </a:p>
          <a:p>
            <a:pPr indent="0" lvl="0" marL="0" rtl="0" algn="l">
              <a:spcBef>
                <a:spcPts val="0"/>
              </a:spcBef>
              <a:spcAft>
                <a:spcPts val="0"/>
              </a:spcAft>
              <a:buClr>
                <a:schemeClr val="dk1"/>
              </a:buClr>
              <a:buSzPts val="1100"/>
              <a:buFont typeface="Arial"/>
              <a:buNone/>
            </a:pPr>
            <a:r>
              <a:rPr lang="en-GB"/>
              <a:t>seems pretty good and the the the</a:t>
            </a:r>
            <a:endParaRPr/>
          </a:p>
          <a:p>
            <a:pPr indent="0" lvl="0" marL="0" rtl="0" algn="l">
              <a:spcBef>
                <a:spcPts val="0"/>
              </a:spcBef>
              <a:spcAft>
                <a:spcPts val="0"/>
              </a:spcAft>
              <a:buClr>
                <a:schemeClr val="dk1"/>
              </a:buClr>
              <a:buSzPts val="1100"/>
              <a:buFont typeface="Arial"/>
              <a:buNone/>
            </a:pPr>
            <a:r>
              <a:rPr lang="en-GB"/>
              <a:t>reduction stable material is a nitride</a:t>
            </a:r>
            <a:endParaRPr/>
          </a:p>
          <a:p>
            <a:pPr indent="0" lvl="0" marL="0" rtl="0" algn="l">
              <a:spcBef>
                <a:spcPts val="0"/>
              </a:spcBef>
              <a:spcAft>
                <a:spcPts val="0"/>
              </a:spcAft>
              <a:buClr>
                <a:schemeClr val="dk1"/>
              </a:buClr>
              <a:buSzPts val="1100"/>
              <a:buFont typeface="Arial"/>
              <a:buNone/>
            </a:pPr>
            <a:r>
              <a:rPr lang="en-GB"/>
              <a:t>so it's basically this 9% corresponds to</a:t>
            </a:r>
            <a:endParaRPr/>
          </a:p>
          <a:p>
            <a:pPr indent="0" lvl="0" marL="0" rtl="0" algn="l">
              <a:spcBef>
                <a:spcPts val="0"/>
              </a:spcBef>
              <a:spcAft>
                <a:spcPts val="0"/>
              </a:spcAft>
              <a:buClr>
                <a:schemeClr val="dk1"/>
              </a:buClr>
              <a:buSzPts val="1100"/>
              <a:buFont typeface="Arial"/>
              <a:buNone/>
            </a:pPr>
            <a:r>
              <a:rPr lang="en-GB"/>
              <a:t>a fluoride and a nitride based dual</a:t>
            </a:r>
            <a:endParaRPr/>
          </a:p>
          <a:p>
            <a:pPr indent="0" lvl="0" marL="0" rtl="0" algn="l">
              <a:spcBef>
                <a:spcPts val="0"/>
              </a:spcBef>
              <a:spcAft>
                <a:spcPts val="0"/>
              </a:spcAft>
              <a:buClr>
                <a:schemeClr val="dk1"/>
              </a:buClr>
              <a:buSzPts val="1100"/>
              <a:buFont typeface="Arial"/>
              <a:buNone/>
            </a:pPr>
            <a:r>
              <a:rPr lang="en-GB"/>
              <a:t>electrolyte but if we want 1 electrolyte</a:t>
            </a:r>
            <a:endParaRPr/>
          </a:p>
          <a:p>
            <a:pPr indent="0" lvl="0" marL="0" rtl="0" algn="l">
              <a:spcBef>
                <a:spcPts val="0"/>
              </a:spcBef>
              <a:spcAft>
                <a:spcPts val="0"/>
              </a:spcAft>
              <a:buClr>
                <a:schemeClr val="dk1"/>
              </a:buClr>
              <a:buSzPts val="1100"/>
              <a:buFont typeface="Arial"/>
              <a:buNone/>
            </a:pPr>
            <a:r>
              <a:rPr lang="en-GB"/>
              <a:t>we don't get to mix a fluoride with with</a:t>
            </a:r>
            <a:endParaRPr/>
          </a:p>
          <a:p>
            <a:pPr indent="0" lvl="0" marL="0" rtl="0" algn="l">
              <a:spcBef>
                <a:spcPts val="0"/>
              </a:spcBef>
              <a:spcAft>
                <a:spcPts val="0"/>
              </a:spcAft>
              <a:buClr>
                <a:schemeClr val="dk1"/>
              </a:buClr>
              <a:buSzPts val="1100"/>
              <a:buFont typeface="Arial"/>
              <a:buNone/>
            </a:pPr>
            <a:r>
              <a:rPr lang="en-GB"/>
              <a:t>the nitride we have to choose one</a:t>
            </a:r>
            <a:endParaRPr/>
          </a:p>
          <a:p>
            <a:pPr indent="0" lvl="0" marL="0" rtl="0" algn="l">
              <a:spcBef>
                <a:spcPts val="0"/>
              </a:spcBef>
              <a:spcAft>
                <a:spcPts val="0"/>
              </a:spcAft>
              <a:buClr>
                <a:schemeClr val="dk1"/>
              </a:buClr>
              <a:buSzPts val="1100"/>
              <a:buFont typeface="Arial"/>
              <a:buNone/>
            </a:pPr>
            <a:r>
              <a:rPr lang="en-GB"/>
              <a:t>material we have to find one material</a:t>
            </a:r>
            <a:endParaRPr/>
          </a:p>
          <a:p>
            <a:pPr indent="0" lvl="0" marL="0" rtl="0" algn="l">
              <a:spcBef>
                <a:spcPts val="0"/>
              </a:spcBef>
              <a:spcAft>
                <a:spcPts val="0"/>
              </a:spcAft>
              <a:buClr>
                <a:schemeClr val="dk1"/>
              </a:buClr>
              <a:buSzPts val="1100"/>
              <a:buFont typeface="Arial"/>
              <a:buNone/>
            </a:pPr>
            <a:r>
              <a:rPr lang="en-GB"/>
              <a:t>from one family that is likely to to</a:t>
            </a:r>
            <a:endParaRPr/>
          </a:p>
          <a:p>
            <a:pPr indent="0" lvl="0" marL="0" rtl="0" algn="l">
              <a:spcBef>
                <a:spcPts val="0"/>
              </a:spcBef>
              <a:spcAft>
                <a:spcPts val="0"/>
              </a:spcAft>
              <a:buClr>
                <a:schemeClr val="dk1"/>
              </a:buClr>
              <a:buSzPts val="1100"/>
              <a:buFont typeface="Arial"/>
              <a:buNone/>
            </a:pPr>
            <a:r>
              <a:rPr lang="en-GB"/>
              <a:t>meet all these criteria and the</a:t>
            </a:r>
            <a:endParaRPr/>
          </a:p>
          <a:p>
            <a:pPr indent="0" lvl="0" marL="0" rtl="0" algn="l">
              <a:spcBef>
                <a:spcPts val="0"/>
              </a:spcBef>
              <a:spcAft>
                <a:spcPts val="0"/>
              </a:spcAft>
              <a:buClr>
                <a:schemeClr val="dk1"/>
              </a:buClr>
              <a:buSzPts val="1100"/>
              <a:buFont typeface="Arial"/>
              <a:buNone/>
            </a:pPr>
            <a:r>
              <a:rPr lang="en-GB"/>
              <a:t>chlorides are the the most likely we</a:t>
            </a:r>
            <a:endParaRPr/>
          </a:p>
          <a:p>
            <a:pPr indent="0" lvl="0" marL="0" rtl="0" algn="l">
              <a:spcBef>
                <a:spcPts val="0"/>
              </a:spcBef>
              <a:spcAft>
                <a:spcPts val="0"/>
              </a:spcAft>
              <a:buClr>
                <a:schemeClr val="dk1"/>
              </a:buClr>
              <a:buSzPts val="1100"/>
              <a:buFont typeface="Arial"/>
              <a:buNone/>
            </a:pPr>
            <a:r>
              <a:rPr lang="en-GB"/>
              <a:t>find the most likely material family to</a:t>
            </a:r>
            <a:endParaRPr/>
          </a:p>
          <a:p>
            <a:pPr indent="0" lvl="0" marL="0" rtl="0" algn="l">
              <a:spcBef>
                <a:spcPts val="0"/>
              </a:spcBef>
              <a:spcAft>
                <a:spcPts val="0"/>
              </a:spcAft>
              <a:buClr>
                <a:schemeClr val="dk1"/>
              </a:buClr>
              <a:buSzPts val="1100"/>
              <a:buFont typeface="Arial"/>
              <a:buNone/>
            </a:pPr>
            <a:r>
              <a:rPr lang="en-GB"/>
              <a:t>do that but there are incredibly</a:t>
            </a:r>
            <a:endParaRPr/>
          </a:p>
          <a:p>
            <a:pPr indent="0" lvl="0" marL="0" rtl="0" algn="l">
              <a:spcBef>
                <a:spcPts val="0"/>
              </a:spcBef>
              <a:spcAft>
                <a:spcPts val="0"/>
              </a:spcAft>
              <a:buClr>
                <a:schemeClr val="dk1"/>
              </a:buClr>
              <a:buSzPts val="1100"/>
              <a:buFont typeface="Arial"/>
              <a:buNone/>
            </a:pPr>
            <a:r>
              <a:rPr lang="en-GB"/>
              <a:t>unlikely</a:t>
            </a:r>
            <a:endParaRPr/>
          </a:p>
          <a:p>
            <a:pPr indent="0" lvl="0" marL="0" rtl="0" algn="l">
              <a:spcBef>
                <a:spcPts val="0"/>
              </a:spcBef>
              <a:spcAft>
                <a:spcPts val="0"/>
              </a:spcAft>
              <a:buClr>
                <a:schemeClr val="dk1"/>
              </a:buClr>
              <a:buSzPts val="1100"/>
              <a:buFont typeface="Arial"/>
              <a:buNone/>
            </a:pPr>
            <a:r>
              <a:rPr lang="en-GB"/>
              <a:t>there are about 0.06 percent and that's</a:t>
            </a:r>
            <a:endParaRPr/>
          </a:p>
          <a:p>
            <a:pPr indent="0" lvl="0" marL="0" rtl="0" algn="l">
              <a:spcBef>
                <a:spcPts val="0"/>
              </a:spcBef>
              <a:spcAft>
                <a:spcPts val="0"/>
              </a:spcAft>
              <a:buClr>
                <a:schemeClr val="dk1"/>
              </a:buClr>
              <a:buSzPts val="1100"/>
              <a:buFont typeface="Arial"/>
              <a:buNone/>
            </a:pPr>
            <a:r>
              <a:rPr lang="en-GB"/>
              <a:t>the best the most likely of all of the</a:t>
            </a:r>
            <a:endParaRPr/>
          </a:p>
          <a:p>
            <a:pPr indent="0" lvl="0" marL="0" rtl="0" algn="l">
              <a:spcBef>
                <a:spcPts val="0"/>
              </a:spcBef>
              <a:spcAft>
                <a:spcPts val="0"/>
              </a:spcAft>
              <a:buClr>
                <a:schemeClr val="dk1"/>
              </a:buClr>
              <a:buSzPts val="1100"/>
              <a:buFont typeface="Arial"/>
              <a:buNone/>
            </a:pPr>
            <a:r>
              <a:rPr lang="en-GB"/>
              <a:t>options that we have and so we can see</a:t>
            </a:r>
            <a:endParaRPr/>
          </a:p>
          <a:p>
            <a:pPr indent="0" lvl="0" marL="0" rtl="0" algn="l">
              <a:spcBef>
                <a:spcPts val="0"/>
              </a:spcBef>
              <a:spcAft>
                <a:spcPts val="0"/>
              </a:spcAft>
              <a:buClr>
                <a:schemeClr val="dk1"/>
              </a:buClr>
              <a:buSzPts val="1100"/>
              <a:buFont typeface="Arial"/>
              <a:buNone/>
            </a:pPr>
            <a:r>
              <a:rPr lang="en-GB"/>
              <a:t>that you know in going from a 1 to 2</a:t>
            </a:r>
            <a:endParaRPr/>
          </a:p>
          <a:p>
            <a:pPr indent="0" lvl="0" marL="0" rtl="0" algn="l">
              <a:spcBef>
                <a:spcPts val="0"/>
              </a:spcBef>
              <a:spcAft>
                <a:spcPts val="0"/>
              </a:spcAft>
              <a:buClr>
                <a:schemeClr val="dk1"/>
              </a:buClr>
              <a:buSzPts val="1100"/>
              <a:buFont typeface="Arial"/>
              <a:buNone/>
            </a:pPr>
            <a:r>
              <a:rPr lang="en-GB"/>
              <a:t>electrolyte system we're a 150 times</a:t>
            </a:r>
            <a:endParaRPr/>
          </a:p>
          <a:p>
            <a:pPr indent="0" lvl="0" marL="0" rtl="0" algn="l">
              <a:spcBef>
                <a:spcPts val="0"/>
              </a:spcBef>
              <a:spcAft>
                <a:spcPts val="0"/>
              </a:spcAft>
              <a:buClr>
                <a:schemeClr val="dk1"/>
              </a:buClr>
              <a:buSzPts val="1100"/>
              <a:buFont typeface="Arial"/>
              <a:buNone/>
            </a:pPr>
            <a:r>
              <a:rPr lang="en-GB"/>
              <a:t>more likely to discover good materials</a:t>
            </a:r>
            <a:endParaRPr/>
          </a:p>
          <a:p>
            <a:pPr indent="0" lvl="0" marL="0" rtl="0" algn="l">
              <a:spcBef>
                <a:spcPts val="0"/>
              </a:spcBef>
              <a:spcAft>
                <a:spcPts val="0"/>
              </a:spcAft>
              <a:buClr>
                <a:schemeClr val="dk1"/>
              </a:buClr>
              <a:buSzPts val="1100"/>
              <a:buFont typeface="Arial"/>
              <a:buNone/>
            </a:pPr>
            <a:r>
              <a:rPr lang="en-GB"/>
              <a:t>for this purpose so you know there are</a:t>
            </a:r>
            <a:endParaRPr/>
          </a:p>
          <a:p>
            <a:pPr indent="0" lvl="0" marL="0" rtl="0" algn="l">
              <a:spcBef>
                <a:spcPts val="0"/>
              </a:spcBef>
              <a:spcAft>
                <a:spcPts val="0"/>
              </a:spcAft>
              <a:buClr>
                <a:schemeClr val="dk1"/>
              </a:buClr>
              <a:buSzPts val="1100"/>
              <a:buFont typeface="Arial"/>
              <a:buNone/>
            </a:pPr>
            <a:r>
              <a:rPr lang="en-GB"/>
              <a:t>there are certainly more there's more to</a:t>
            </a:r>
            <a:endParaRPr/>
          </a:p>
          <a:p>
            <a:pPr indent="0" lvl="0" marL="0" rtl="0" algn="l">
              <a:spcBef>
                <a:spcPts val="0"/>
              </a:spcBef>
              <a:spcAft>
                <a:spcPts val="0"/>
              </a:spcAft>
              <a:buClr>
                <a:schemeClr val="dk1"/>
              </a:buClr>
              <a:buSzPts val="1100"/>
              <a:buFont typeface="Arial"/>
              <a:buNone/>
            </a:pPr>
            <a:r>
              <a:rPr lang="en-GB"/>
              <a:t>this puzzle than just the the materials</a:t>
            </a:r>
            <a:endParaRPr/>
          </a:p>
          <a:p>
            <a:pPr indent="0" lvl="0" marL="0" rtl="0" algn="l">
              <a:spcBef>
                <a:spcPts val="0"/>
              </a:spcBef>
              <a:spcAft>
                <a:spcPts val="0"/>
              </a:spcAft>
              <a:buClr>
                <a:schemeClr val="dk1"/>
              </a:buClr>
              <a:buSzPts val="1100"/>
              <a:buFont typeface="Arial"/>
              <a:buNone/>
            </a:pPr>
            <a:r>
              <a:rPr lang="en-GB"/>
              <a:t>like I said we have to think about</a:t>
            </a:r>
            <a:endParaRPr/>
          </a:p>
          <a:p>
            <a:pPr indent="0" lvl="0" marL="0" rtl="0" algn="l">
              <a:spcBef>
                <a:spcPts val="0"/>
              </a:spcBef>
              <a:spcAft>
                <a:spcPts val="0"/>
              </a:spcAft>
              <a:buClr>
                <a:schemeClr val="dk1"/>
              </a:buClr>
              <a:buSzPts val="1100"/>
              <a:buFont typeface="Arial"/>
              <a:buNone/>
            </a:pPr>
            <a:r>
              <a:rPr lang="en-GB"/>
              <a:t>processing we have to think about all</a:t>
            </a:r>
            <a:endParaRPr/>
          </a:p>
          <a:p>
            <a:pPr indent="0" lvl="0" marL="0" rtl="0" algn="l">
              <a:spcBef>
                <a:spcPts val="0"/>
              </a:spcBef>
              <a:spcAft>
                <a:spcPts val="0"/>
              </a:spcAft>
              <a:buClr>
                <a:schemeClr val="dk1"/>
              </a:buClr>
              <a:buSzPts val="1100"/>
              <a:buFont typeface="Arial"/>
              <a:buNone/>
            </a:pPr>
            <a:r>
              <a:rPr lang="en-GB"/>
              <a:t>sorts of stuff but the first step is you</a:t>
            </a:r>
            <a:endParaRPr/>
          </a:p>
          <a:p>
            <a:pPr indent="0" lvl="0" marL="0" rtl="0" algn="l">
              <a:spcBef>
                <a:spcPts val="0"/>
              </a:spcBef>
              <a:spcAft>
                <a:spcPts val="0"/>
              </a:spcAft>
              <a:buClr>
                <a:schemeClr val="dk1"/>
              </a:buClr>
              <a:buSzPts val="1100"/>
              <a:buFont typeface="Arial"/>
              <a:buNone/>
            </a:pPr>
            <a:r>
              <a:rPr lang="en-GB"/>
              <a:t>have to find good materials for it and</a:t>
            </a:r>
            <a:endParaRPr/>
          </a:p>
          <a:p>
            <a:pPr indent="0" lvl="0" marL="0" rtl="0" algn="l">
              <a:spcBef>
                <a:spcPts val="0"/>
              </a:spcBef>
              <a:spcAft>
                <a:spcPts val="0"/>
              </a:spcAft>
              <a:buClr>
                <a:schemeClr val="dk1"/>
              </a:buClr>
              <a:buSzPts val="1100"/>
              <a:buFont typeface="Arial"/>
              <a:buNone/>
            </a:pPr>
            <a:r>
              <a:rPr lang="en-GB"/>
              <a:t>this is a this is a quantitative roadmap</a:t>
            </a:r>
            <a:endParaRPr/>
          </a:p>
          <a:p>
            <a:pPr indent="0" lvl="0" marL="0" rtl="0" algn="l">
              <a:spcBef>
                <a:spcPts val="0"/>
              </a:spcBef>
              <a:spcAft>
                <a:spcPts val="0"/>
              </a:spcAft>
              <a:buClr>
                <a:schemeClr val="dk1"/>
              </a:buClr>
              <a:buSzPts val="1100"/>
              <a:buFont typeface="Arial"/>
              <a:buNone/>
            </a:pPr>
            <a:r>
              <a:rPr lang="en-GB"/>
              <a:t>that says you know your your 150 times</a:t>
            </a:r>
            <a:endParaRPr/>
          </a:p>
          <a:p>
            <a:pPr indent="0" lvl="0" marL="0" rtl="0" algn="l">
              <a:spcBef>
                <a:spcPts val="0"/>
              </a:spcBef>
              <a:spcAft>
                <a:spcPts val="0"/>
              </a:spcAft>
              <a:buClr>
                <a:schemeClr val="dk1"/>
              </a:buClr>
              <a:buSzPts val="1100"/>
              <a:buFont typeface="Arial"/>
              <a:buNone/>
            </a:pPr>
            <a:r>
              <a:rPr lang="en-GB"/>
              <a:t>more likely to find success if you start</a:t>
            </a:r>
            <a:endParaRPr/>
          </a:p>
          <a:p>
            <a:pPr indent="0" lvl="0" marL="0" rtl="0" algn="l">
              <a:spcBef>
                <a:spcPts val="0"/>
              </a:spcBef>
              <a:spcAft>
                <a:spcPts val="0"/>
              </a:spcAft>
              <a:buClr>
                <a:schemeClr val="dk1"/>
              </a:buClr>
              <a:buSzPts val="1100"/>
              <a:buFont typeface="Arial"/>
              <a:buNone/>
            </a:pPr>
            <a:r>
              <a:rPr lang="en-GB"/>
              <a:t>searching for this architecture then if</a:t>
            </a:r>
            <a:endParaRPr/>
          </a:p>
          <a:p>
            <a:pPr indent="0" lvl="0" marL="0" rtl="0" algn="l">
              <a:spcBef>
                <a:spcPts val="0"/>
              </a:spcBef>
              <a:spcAft>
                <a:spcPts val="0"/>
              </a:spcAft>
              <a:buClr>
                <a:schemeClr val="dk1"/>
              </a:buClr>
              <a:buSzPts val="1100"/>
              <a:buFont typeface="Arial"/>
              <a:buNone/>
            </a:pPr>
            <a:r>
              <a:rPr lang="en-GB"/>
              <a:t>you do this one and just to make that</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ca44ea994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ca44ea994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let me sum up on on these</a:t>
            </a:r>
            <a:endParaRPr/>
          </a:p>
          <a:p>
            <a:pPr indent="0" lvl="0" marL="0" rtl="0" algn="l">
              <a:spcBef>
                <a:spcPts val="0"/>
              </a:spcBef>
              <a:spcAft>
                <a:spcPts val="0"/>
              </a:spcAft>
              <a:buClr>
                <a:schemeClr val="dk1"/>
              </a:buClr>
              <a:buSzPts val="1100"/>
              <a:buFont typeface="Arial"/>
              <a:buNone/>
            </a:pPr>
            <a:r>
              <a:rPr lang="en-GB"/>
              <a:t>pieces of work so we we deploy machine</a:t>
            </a:r>
            <a:endParaRPr/>
          </a:p>
          <a:p>
            <a:pPr indent="0" lvl="0" marL="0" rtl="0" algn="l">
              <a:spcBef>
                <a:spcPts val="0"/>
              </a:spcBef>
              <a:spcAft>
                <a:spcPts val="0"/>
              </a:spcAft>
              <a:buClr>
                <a:schemeClr val="dk1"/>
              </a:buClr>
              <a:buSzPts val="1100"/>
              <a:buFont typeface="Arial"/>
              <a:buNone/>
            </a:pPr>
            <a:r>
              <a:rPr lang="en-GB"/>
              <a:t>learning to enable the first holistic</a:t>
            </a:r>
            <a:endParaRPr/>
          </a:p>
          <a:p>
            <a:pPr indent="0" lvl="0" marL="0" rtl="0" algn="l">
              <a:spcBef>
                <a:spcPts val="0"/>
              </a:spcBef>
              <a:spcAft>
                <a:spcPts val="0"/>
              </a:spcAft>
              <a:buClr>
                <a:schemeClr val="dk1"/>
              </a:buClr>
              <a:buSzPts val="1100"/>
              <a:buFont typeface="Arial"/>
              <a:buNone/>
            </a:pPr>
            <a:r>
              <a:rPr lang="en-GB"/>
              <a:t>screening of all known lithium</a:t>
            </a:r>
            <a:endParaRPr/>
          </a:p>
          <a:p>
            <a:pPr indent="0" lvl="0" marL="0" rtl="0" algn="l">
              <a:spcBef>
                <a:spcPts val="0"/>
              </a:spcBef>
              <a:spcAft>
                <a:spcPts val="0"/>
              </a:spcAft>
              <a:buClr>
                <a:schemeClr val="dk1"/>
              </a:buClr>
              <a:buSzPts val="1100"/>
              <a:buFont typeface="Arial"/>
              <a:buNone/>
            </a:pPr>
            <a:r>
              <a:rPr lang="en-GB"/>
              <a:t>containing compounds about a million</a:t>
            </a:r>
            <a:endParaRPr/>
          </a:p>
          <a:p>
            <a:pPr indent="0" lvl="0" marL="0" rtl="0" algn="l">
              <a:spcBef>
                <a:spcPts val="0"/>
              </a:spcBef>
              <a:spcAft>
                <a:spcPts val="0"/>
              </a:spcAft>
              <a:buClr>
                <a:schemeClr val="dk1"/>
              </a:buClr>
              <a:buSzPts val="1100"/>
              <a:buFont typeface="Arial"/>
              <a:buNone/>
            </a:pPr>
            <a:r>
              <a:rPr lang="en-GB"/>
              <a:t>times faster than random guessing and a million times faster than</a:t>
            </a:r>
            <a:endParaRPr/>
          </a:p>
          <a:p>
            <a:pPr indent="0" lvl="0" marL="0" rtl="0" algn="l">
              <a:spcBef>
                <a:spcPts val="0"/>
              </a:spcBef>
              <a:spcAft>
                <a:spcPts val="0"/>
              </a:spcAft>
              <a:buClr>
                <a:schemeClr val="dk1"/>
              </a:buClr>
              <a:buSzPts val="1100"/>
              <a:buFont typeface="Arial"/>
              <a:buNone/>
            </a:pPr>
            <a:r>
              <a:rPr lang="en-GB"/>
              <a:t>that state of the art and that gives us</a:t>
            </a:r>
            <a:endParaRPr/>
          </a:p>
          <a:p>
            <a:pPr indent="0" lvl="0" marL="0" rtl="0" algn="l">
              <a:spcBef>
                <a:spcPts val="0"/>
              </a:spcBef>
              <a:spcAft>
                <a:spcPts val="0"/>
              </a:spcAft>
              <a:buClr>
                <a:schemeClr val="dk1"/>
              </a:buClr>
              <a:buSzPts val="1100"/>
              <a:buFont typeface="Arial"/>
              <a:buNone/>
            </a:pPr>
            <a:r>
              <a:rPr lang="en-GB"/>
              <a:t>several new materials for for</a:t>
            </a:r>
            <a:endParaRPr/>
          </a:p>
          <a:p>
            <a:pPr indent="0" lvl="0" marL="0" rtl="0" algn="l">
              <a:spcBef>
                <a:spcPts val="0"/>
              </a:spcBef>
              <a:spcAft>
                <a:spcPts val="0"/>
              </a:spcAft>
              <a:buClr>
                <a:schemeClr val="dk1"/>
              </a:buClr>
              <a:buSzPts val="1100"/>
              <a:buFont typeface="Arial"/>
              <a:buNone/>
            </a:pPr>
            <a:r>
              <a:rPr lang="en-GB"/>
              <a:t>development and also can give us some of</a:t>
            </a:r>
            <a:endParaRPr/>
          </a:p>
          <a:p>
            <a:pPr indent="0" lvl="0" marL="0" rtl="0" algn="l">
              <a:spcBef>
                <a:spcPts val="0"/>
              </a:spcBef>
              <a:spcAft>
                <a:spcPts val="0"/>
              </a:spcAft>
              <a:buClr>
                <a:schemeClr val="dk1"/>
              </a:buClr>
              <a:buSzPts val="1100"/>
              <a:buFont typeface="Arial"/>
              <a:buNone/>
            </a:pPr>
            <a:r>
              <a:rPr lang="en-GB"/>
              <a:t>these high-level insights on different</a:t>
            </a:r>
            <a:endParaRPr/>
          </a:p>
          <a:p>
            <a:pPr indent="0" lvl="0" marL="0" rtl="0" algn="l">
              <a:spcBef>
                <a:spcPts val="0"/>
              </a:spcBef>
              <a:spcAft>
                <a:spcPts val="0"/>
              </a:spcAft>
              <a:buClr>
                <a:schemeClr val="dk1"/>
              </a:buClr>
              <a:buSzPts val="1100"/>
              <a:buFont typeface="Arial"/>
              <a:buNone/>
            </a:pPr>
            <a:r>
              <a:rPr lang="en-GB"/>
              <a:t>strategies and how likely they are to</a:t>
            </a:r>
            <a:endParaRPr/>
          </a:p>
          <a:p>
            <a:pPr indent="0" lvl="0" marL="0" rtl="0" algn="l">
              <a:spcBef>
                <a:spcPts val="0"/>
              </a:spcBef>
              <a:spcAft>
                <a:spcPts val="0"/>
              </a:spcAft>
              <a:buClr>
                <a:schemeClr val="dk1"/>
              </a:buClr>
              <a:buSzPts val="1100"/>
              <a:buFont typeface="Arial"/>
              <a:buNone/>
            </a:pPr>
            <a:r>
              <a:rPr lang="en-GB"/>
              <a:t>succeed that are really difficult to get</a:t>
            </a:r>
            <a:endParaRPr/>
          </a:p>
          <a:p>
            <a:pPr indent="0" lvl="0" marL="0" rtl="0" algn="l">
              <a:spcBef>
                <a:spcPts val="0"/>
              </a:spcBef>
              <a:spcAft>
                <a:spcPts val="0"/>
              </a:spcAft>
              <a:buClr>
                <a:schemeClr val="dk1"/>
              </a:buClr>
              <a:buSzPts val="1100"/>
              <a:buFont typeface="Arial"/>
              <a:buNone/>
            </a:pPr>
            <a:r>
              <a:rPr lang="en-GB"/>
              <a:t>from physics based approaches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ca44ea994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ca44ea994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 it's really exciting to</a:t>
            </a:r>
            <a:endParaRPr/>
          </a:p>
          <a:p>
            <a:pPr indent="0" lvl="0" marL="0" rtl="0" algn="l">
              <a:spcBef>
                <a:spcPts val="0"/>
              </a:spcBef>
              <a:spcAft>
                <a:spcPts val="0"/>
              </a:spcAft>
              <a:buClr>
                <a:schemeClr val="dk1"/>
              </a:buClr>
              <a:buSzPts val="1100"/>
              <a:buFont typeface="Arial"/>
              <a:buNone/>
            </a:pPr>
            <a:r>
              <a:rPr lang="en-GB"/>
              <a:t>think about what 500 data points would</a:t>
            </a:r>
            <a:endParaRPr/>
          </a:p>
          <a:p>
            <a:pPr indent="0" lvl="0" marL="0" rtl="0" algn="l">
              <a:spcBef>
                <a:spcPts val="0"/>
              </a:spcBef>
              <a:spcAft>
                <a:spcPts val="0"/>
              </a:spcAft>
              <a:buClr>
                <a:schemeClr val="dk1"/>
              </a:buClr>
              <a:buSzPts val="1100"/>
              <a:buFont typeface="Arial"/>
              <a:buNone/>
            </a:pPr>
            <a:r>
              <a:rPr lang="en-GB"/>
              <a:t>be able to get us or what a thousand</a:t>
            </a:r>
            <a:endParaRPr/>
          </a:p>
          <a:p>
            <a:pPr indent="0" lvl="0" marL="0" rtl="0" algn="l">
              <a:spcBef>
                <a:spcPts val="0"/>
              </a:spcBef>
              <a:spcAft>
                <a:spcPts val="0"/>
              </a:spcAft>
              <a:buClr>
                <a:schemeClr val="dk1"/>
              </a:buClr>
              <a:buSzPts val="1100"/>
              <a:buFont typeface="Arial"/>
              <a:buNone/>
            </a:pPr>
            <a:r>
              <a:rPr lang="en-GB"/>
              <a:t>data points would be able to</a:t>
            </a:r>
            <a:endParaRPr/>
          </a:p>
          <a:p>
            <a:pPr indent="0" lvl="0" marL="0" rtl="0" algn="l">
              <a:spcBef>
                <a:spcPts val="0"/>
              </a:spcBef>
              <a:spcAft>
                <a:spcPts val="0"/>
              </a:spcAft>
              <a:buClr>
                <a:schemeClr val="dk1"/>
              </a:buClr>
              <a:buSzPts val="1100"/>
              <a:buFont typeface="Arial"/>
              <a:buNone/>
            </a:pPr>
            <a:r>
              <a:rPr lang="en-GB"/>
              <a:t>if if 40 can already get us this much so</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ca44ea994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ca44ea994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we know for sure that that the demand</a:t>
            </a:r>
            <a:endParaRPr/>
          </a:p>
          <a:p>
            <a:pPr indent="0" lvl="0" marL="0" rtl="0" algn="l">
              <a:spcBef>
                <a:spcPts val="0"/>
              </a:spcBef>
              <a:spcAft>
                <a:spcPts val="0"/>
              </a:spcAft>
              <a:buClr>
                <a:schemeClr val="dk1"/>
              </a:buClr>
              <a:buSzPts val="1100"/>
              <a:buFont typeface="Arial"/>
              <a:buNone/>
            </a:pPr>
            <a:r>
              <a:rPr lang="en-GB"/>
              <a:t>for clean energy is going to increase we</a:t>
            </a:r>
            <a:endParaRPr/>
          </a:p>
          <a:p>
            <a:pPr indent="0" lvl="0" marL="0" rtl="0" algn="l">
              <a:spcBef>
                <a:spcPts val="0"/>
              </a:spcBef>
              <a:spcAft>
                <a:spcPts val="0"/>
              </a:spcAft>
              <a:buClr>
                <a:schemeClr val="dk1"/>
              </a:buClr>
              <a:buSzPts val="1100"/>
              <a:buFont typeface="Arial"/>
              <a:buNone/>
            </a:pPr>
            <a:r>
              <a:rPr lang="en-GB"/>
              <a:t>know for sure that computing power is</a:t>
            </a:r>
            <a:endParaRPr/>
          </a:p>
          <a:p>
            <a:pPr indent="0" lvl="0" marL="0" rtl="0" algn="l">
              <a:spcBef>
                <a:spcPts val="0"/>
              </a:spcBef>
              <a:spcAft>
                <a:spcPts val="0"/>
              </a:spcAft>
              <a:buClr>
                <a:schemeClr val="dk1"/>
              </a:buClr>
              <a:buSzPts val="1100"/>
              <a:buFont typeface="Arial"/>
              <a:buNone/>
            </a:pPr>
            <a:r>
              <a:rPr lang="en-GB"/>
              <a:t>going to increase we know for sure that</a:t>
            </a:r>
            <a:endParaRPr/>
          </a:p>
          <a:p>
            <a:pPr indent="0" lvl="0" marL="0" rtl="0" algn="l">
              <a:spcBef>
                <a:spcPts val="0"/>
              </a:spcBef>
              <a:spcAft>
                <a:spcPts val="0"/>
              </a:spcAft>
              <a:buClr>
                <a:schemeClr val="dk1"/>
              </a:buClr>
              <a:buSzPts val="1100"/>
              <a:buFont typeface="Arial"/>
              <a:buNone/>
            </a:pPr>
            <a:r>
              <a:rPr lang="en-GB"/>
              <a:t>the amount of materials data is going to</a:t>
            </a:r>
            <a:endParaRPr/>
          </a:p>
          <a:p>
            <a:pPr indent="0" lvl="0" marL="0" rtl="0" algn="l">
              <a:spcBef>
                <a:spcPts val="0"/>
              </a:spcBef>
              <a:spcAft>
                <a:spcPts val="0"/>
              </a:spcAft>
              <a:buClr>
                <a:schemeClr val="dk1"/>
              </a:buClr>
              <a:buSzPts val="1100"/>
              <a:buFont typeface="Arial"/>
              <a:buNone/>
            </a:pPr>
            <a:r>
              <a:rPr lang="en-GB"/>
              <a:t>increase and what we believe is that</a:t>
            </a:r>
            <a:endParaRPr/>
          </a:p>
          <a:p>
            <a:pPr indent="0" lvl="0" marL="0" rtl="0" algn="l">
              <a:spcBef>
                <a:spcPts val="0"/>
              </a:spcBef>
              <a:spcAft>
                <a:spcPts val="0"/>
              </a:spcAft>
              <a:buClr>
                <a:schemeClr val="dk1"/>
              </a:buClr>
              <a:buSzPts val="1100"/>
              <a:buFont typeface="Arial"/>
              <a:buNone/>
            </a:pPr>
            <a:r>
              <a:rPr lang="en-GB"/>
              <a:t>these the small amounts of data can be</a:t>
            </a:r>
            <a:endParaRPr/>
          </a:p>
          <a:p>
            <a:pPr indent="0" lvl="0" marL="0" rtl="0" algn="l">
              <a:spcBef>
                <a:spcPts val="0"/>
              </a:spcBef>
              <a:spcAft>
                <a:spcPts val="0"/>
              </a:spcAft>
              <a:buClr>
                <a:schemeClr val="dk1"/>
              </a:buClr>
              <a:buSzPts val="1100"/>
              <a:buFont typeface="Arial"/>
              <a:buNone/>
            </a:pPr>
            <a:r>
              <a:rPr lang="en-GB"/>
              <a:t>really important they can drive</a:t>
            </a:r>
            <a:endParaRPr/>
          </a:p>
          <a:p>
            <a:pPr indent="0" lvl="0" marL="0" rtl="0" algn="l">
              <a:spcBef>
                <a:spcPts val="0"/>
              </a:spcBef>
              <a:spcAft>
                <a:spcPts val="0"/>
              </a:spcAft>
              <a:buClr>
                <a:schemeClr val="dk1"/>
              </a:buClr>
              <a:buSzPts val="1100"/>
              <a:buFont typeface="Arial"/>
              <a:buNone/>
            </a:pPr>
            <a:r>
              <a:rPr lang="en-GB"/>
              <a:t>significant improvements I think</a:t>
            </a:r>
            <a:endParaRPr/>
          </a:p>
          <a:p>
            <a:pPr indent="0" lvl="0" marL="0" rtl="0" algn="l">
              <a:spcBef>
                <a:spcPts val="0"/>
              </a:spcBef>
              <a:spcAft>
                <a:spcPts val="0"/>
              </a:spcAft>
              <a:buClr>
                <a:schemeClr val="dk1"/>
              </a:buClr>
              <a:buSzPts val="1100"/>
              <a:buFont typeface="Arial"/>
              <a:buNone/>
            </a:pPr>
            <a:r>
              <a:rPr lang="en-GB"/>
              <a:t>eventually batteries you know full</a:t>
            </a:r>
            <a:endParaRPr/>
          </a:p>
          <a:p>
            <a:pPr indent="0" lvl="0" marL="0" rtl="0" algn="l">
              <a:spcBef>
                <a:spcPts val="0"/>
              </a:spcBef>
              <a:spcAft>
                <a:spcPts val="0"/>
              </a:spcAft>
              <a:buClr>
                <a:schemeClr val="dk1"/>
              </a:buClr>
              <a:buSzPts val="1100"/>
              <a:buFont typeface="Arial"/>
              <a:buNone/>
            </a:pPr>
            <a:r>
              <a:rPr lang="en-GB"/>
              <a:t>battery architectures will be able to be</a:t>
            </a:r>
            <a:endParaRPr/>
          </a:p>
          <a:p>
            <a:pPr indent="0" lvl="0" marL="0" rtl="0" algn="l">
              <a:spcBef>
                <a:spcPts val="0"/>
              </a:spcBef>
              <a:spcAft>
                <a:spcPts val="0"/>
              </a:spcAft>
              <a:buClr>
                <a:schemeClr val="dk1"/>
              </a:buClr>
              <a:buSzPts val="1100"/>
              <a:buFont typeface="Arial"/>
              <a:buNone/>
            </a:pPr>
            <a:r>
              <a:rPr lang="en-GB"/>
              <a:t>designed this way from really from from</a:t>
            </a:r>
            <a:endParaRPr/>
          </a:p>
          <a:p>
            <a:pPr indent="0" lvl="0" marL="0" rtl="0" algn="l">
              <a:spcBef>
                <a:spcPts val="0"/>
              </a:spcBef>
              <a:spcAft>
                <a:spcPts val="0"/>
              </a:spcAft>
              <a:buClr>
                <a:schemeClr val="dk1"/>
              </a:buClr>
              <a:buSzPts val="1100"/>
              <a:buFont typeface="Arial"/>
              <a:buNone/>
            </a:pPr>
            <a:r>
              <a:rPr lang="en-GB"/>
              <a:t>nothing or just from data rather than a</a:t>
            </a:r>
            <a:endParaRPr/>
          </a:p>
          <a:p>
            <a:pPr indent="0" lvl="0" marL="0" rtl="0" algn="l">
              <a:spcBef>
                <a:spcPts val="0"/>
              </a:spcBef>
              <a:spcAft>
                <a:spcPts val="0"/>
              </a:spcAft>
              <a:buClr>
                <a:schemeClr val="dk1"/>
              </a:buClr>
              <a:buSzPts val="1100"/>
              <a:buFont typeface="Arial"/>
              <a:buNone/>
            </a:pPr>
            <a:r>
              <a:rPr lang="en-GB"/>
              <a:t>really extensive trial and error</a:t>
            </a:r>
            <a:endParaRPr/>
          </a:p>
          <a:p>
            <a:pPr indent="0" lvl="0" marL="0" rtl="0" algn="l">
              <a:spcBef>
                <a:spcPts val="0"/>
              </a:spcBef>
              <a:spcAft>
                <a:spcPts val="0"/>
              </a:spcAft>
              <a:buClr>
                <a:schemeClr val="dk1"/>
              </a:buClr>
              <a:buSzPts val="1100"/>
              <a:buFont typeface="Arial"/>
              <a:buNone/>
            </a:pPr>
            <a:r>
              <a:rPr lang="en-GB"/>
              <a:t>searches in the lab and you know this</a:t>
            </a:r>
            <a:endParaRPr/>
          </a:p>
          <a:p>
            <a:pPr indent="0" lvl="0" marL="0" rtl="0" algn="l">
              <a:spcBef>
                <a:spcPts val="0"/>
              </a:spcBef>
              <a:spcAft>
                <a:spcPts val="0"/>
              </a:spcAft>
              <a:buClr>
                <a:schemeClr val="dk1"/>
              </a:buClr>
              <a:buSzPts val="1100"/>
              <a:buFont typeface="Arial"/>
              <a:buNone/>
            </a:pPr>
            <a:r>
              <a:rPr lang="en-GB"/>
              <a:t>approach is also very general so it</a:t>
            </a:r>
            <a:endParaRPr/>
          </a:p>
          <a:p>
            <a:pPr indent="0" lvl="0" marL="0" rtl="0" algn="l">
              <a:spcBef>
                <a:spcPts val="0"/>
              </a:spcBef>
              <a:spcAft>
                <a:spcPts val="0"/>
              </a:spcAft>
              <a:buClr>
                <a:schemeClr val="dk1"/>
              </a:buClr>
              <a:buSzPts val="1100"/>
              <a:buFont typeface="Arial"/>
              <a:buNone/>
            </a:pPr>
            <a:r>
              <a:rPr lang="en-GB"/>
              <a:t>doesn't have to be it stuck to batteries</a:t>
            </a:r>
            <a:endParaRPr/>
          </a:p>
          <a:p>
            <a:pPr indent="0" lvl="0" marL="0" rtl="0" algn="l">
              <a:spcBef>
                <a:spcPts val="0"/>
              </a:spcBef>
              <a:spcAft>
                <a:spcPts val="0"/>
              </a:spcAft>
              <a:buClr>
                <a:schemeClr val="dk1"/>
              </a:buClr>
              <a:buSzPts val="1100"/>
              <a:buFont typeface="Arial"/>
              <a:buNone/>
            </a:pPr>
            <a:r>
              <a:rPr lang="en-GB"/>
              <a:t>it can it can it can accelerate efforts</a:t>
            </a:r>
            <a:endParaRPr/>
          </a:p>
          <a:p>
            <a:pPr indent="0" lvl="0" marL="0" rtl="0" algn="l">
              <a:spcBef>
                <a:spcPts val="0"/>
              </a:spcBef>
              <a:spcAft>
                <a:spcPts val="0"/>
              </a:spcAft>
              <a:buClr>
                <a:schemeClr val="dk1"/>
              </a:buClr>
              <a:buSzPts val="1100"/>
              <a:buFont typeface="Arial"/>
              <a:buNone/>
            </a:pPr>
            <a:r>
              <a:rPr lang="en-GB"/>
              <a:t>in solar and catalysis immunes North</a:t>
            </a:r>
            <a:endParaRPr/>
          </a:p>
          <a:p>
            <a:pPr indent="0" lvl="0" marL="0" rtl="0" algn="l">
              <a:spcBef>
                <a:spcPts val="0"/>
              </a:spcBef>
              <a:spcAft>
                <a:spcPts val="0"/>
              </a:spcAft>
              <a:buClr>
                <a:schemeClr val="dk1"/>
              </a:buClr>
              <a:buSzPts val="1100"/>
              <a:buFont typeface="Arial"/>
              <a:buNone/>
            </a:pPr>
            <a:r>
              <a:rPr lang="en-GB"/>
              <a:t>Cobb has been doing some great work in</a:t>
            </a:r>
            <a:endParaRPr/>
          </a:p>
          <a:p>
            <a:pPr indent="0" lvl="0" marL="0" rtl="0" algn="l">
              <a:spcBef>
                <a:spcPts val="0"/>
              </a:spcBef>
              <a:spcAft>
                <a:spcPts val="0"/>
              </a:spcAft>
              <a:buClr>
                <a:schemeClr val="dk1"/>
              </a:buClr>
              <a:buSzPts val="1100"/>
              <a:buFont typeface="Arial"/>
              <a:buNone/>
            </a:pPr>
            <a:r>
              <a:rPr lang="en-GB"/>
              <a:t>this vein on catalysis here at Stanford</a:t>
            </a:r>
            <a:endParaRPr/>
          </a:p>
          <a:p>
            <a:pPr indent="0" lvl="0" marL="0" rtl="0" algn="l">
              <a:spcBef>
                <a:spcPts val="0"/>
              </a:spcBef>
              <a:spcAft>
                <a:spcPts val="0"/>
              </a:spcAft>
              <a:buClr>
                <a:schemeClr val="dk1"/>
              </a:buClr>
              <a:buSzPts val="1100"/>
              <a:buFont typeface="Arial"/>
              <a:buNone/>
            </a:pPr>
            <a:r>
              <a:rPr lang="en-GB"/>
              <a:t>and you know electronics there's a</a:t>
            </a:r>
            <a:endParaRPr/>
          </a:p>
          <a:p>
            <a:pPr indent="0" lvl="0" marL="0" rtl="0" algn="l">
              <a:spcBef>
                <a:spcPts val="0"/>
              </a:spcBef>
              <a:spcAft>
                <a:spcPts val="0"/>
              </a:spcAft>
              <a:buClr>
                <a:schemeClr val="dk1"/>
              </a:buClr>
              <a:buSzPts val="1100"/>
              <a:buFont typeface="Arial"/>
              <a:buNone/>
            </a:pPr>
            <a:r>
              <a:rPr lang="en-GB"/>
              <a:t>there's a really exciting future in in</a:t>
            </a:r>
            <a:endParaRPr/>
          </a:p>
          <a:p>
            <a:pPr indent="0" lvl="0" marL="0" rtl="0" algn="l">
              <a:spcBef>
                <a:spcPts val="0"/>
              </a:spcBef>
              <a:spcAft>
                <a:spcPts val="0"/>
              </a:spcAft>
              <a:buClr>
                <a:schemeClr val="dk1"/>
              </a:buClr>
              <a:buSzPts val="1100"/>
              <a:buFont typeface="Arial"/>
              <a:buNone/>
            </a:pPr>
            <a:r>
              <a:rPr lang="en-GB"/>
              <a:t>store for these approaches and applying</a:t>
            </a:r>
            <a:endParaRPr/>
          </a:p>
          <a:p>
            <a:pPr indent="0" lvl="0" marL="0" rtl="0" algn="l">
              <a:spcBef>
                <a:spcPts val="0"/>
              </a:spcBef>
              <a:spcAft>
                <a:spcPts val="0"/>
              </a:spcAft>
              <a:buClr>
                <a:schemeClr val="dk1"/>
              </a:buClr>
              <a:buSzPts val="1100"/>
              <a:buFont typeface="Arial"/>
              <a:buNone/>
            </a:pPr>
            <a:r>
              <a:rPr lang="en-GB"/>
              <a:t>them to the energy sphere</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f2f822e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f2f822e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ef42bea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ef42bea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eca44ea994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eca44ea994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ca44ea99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ca44ea99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but we can't get around the</a:t>
            </a:r>
            <a:endParaRPr/>
          </a:p>
          <a:p>
            <a:pPr indent="0" lvl="0" marL="0" rtl="0" algn="l">
              <a:spcBef>
                <a:spcPts val="0"/>
              </a:spcBef>
              <a:spcAft>
                <a:spcPts val="0"/>
              </a:spcAft>
              <a:buClr>
                <a:schemeClr val="dk1"/>
              </a:buClr>
              <a:buSzPts val="1100"/>
              <a:buFont typeface="Arial"/>
              <a:buNone/>
            </a:pPr>
            <a:r>
              <a:rPr lang="en-GB"/>
              <a:t>fact that these batteries aren't perfect</a:t>
            </a:r>
            <a:endParaRPr/>
          </a:p>
          <a:p>
            <a:pPr indent="0" lvl="0" marL="0" rtl="0" algn="l">
              <a:spcBef>
                <a:spcPts val="0"/>
              </a:spcBef>
              <a:spcAft>
                <a:spcPts val="0"/>
              </a:spcAft>
              <a:buClr>
                <a:schemeClr val="dk1"/>
              </a:buClr>
              <a:buSzPts val="1100"/>
              <a:buFont typeface="Arial"/>
              <a:buNone/>
            </a:pPr>
            <a:r>
              <a:rPr lang="en-GB"/>
              <a:t>there are sort of four main</a:t>
            </a:r>
            <a:endParaRPr/>
          </a:p>
          <a:p>
            <a:pPr indent="0" lvl="0" marL="0" rtl="0" algn="l">
              <a:spcBef>
                <a:spcPts val="0"/>
              </a:spcBef>
              <a:spcAft>
                <a:spcPts val="0"/>
              </a:spcAft>
              <a:buClr>
                <a:schemeClr val="dk1"/>
              </a:buClr>
              <a:buSzPts val="1100"/>
              <a:buFont typeface="Arial"/>
              <a:buNone/>
            </a:pPr>
            <a:r>
              <a:rPr lang="en-GB"/>
              <a:t>areas where technology can get a lot</a:t>
            </a:r>
            <a:endParaRPr/>
          </a:p>
          <a:p>
            <a:pPr indent="0" lvl="0" marL="0" rtl="0" algn="l">
              <a:spcBef>
                <a:spcPts val="0"/>
              </a:spcBef>
              <a:spcAft>
                <a:spcPts val="0"/>
              </a:spcAft>
              <a:buClr>
                <a:schemeClr val="dk1"/>
              </a:buClr>
              <a:buSzPts val="1100"/>
              <a:buFont typeface="Arial"/>
              <a:buNone/>
            </a:pPr>
            <a:r>
              <a:rPr lang="en-GB"/>
              <a:t>better safety of course is you know</a:t>
            </a:r>
            <a:endParaRPr/>
          </a:p>
          <a:p>
            <a:pPr indent="0" lvl="0" marL="0" rtl="0" algn="l">
              <a:spcBef>
                <a:spcPts val="0"/>
              </a:spcBef>
              <a:spcAft>
                <a:spcPts val="0"/>
              </a:spcAft>
              <a:buClr>
                <a:schemeClr val="dk1"/>
              </a:buClr>
              <a:buSzPts val="1100"/>
              <a:buFont typeface="Arial"/>
              <a:buNone/>
            </a:pPr>
            <a:r>
              <a:rPr lang="en-GB"/>
              <a:t>should be the top priority safety and</a:t>
            </a:r>
            <a:endParaRPr/>
          </a:p>
          <a:p>
            <a:pPr indent="0" lvl="0" marL="0" rtl="0" algn="l">
              <a:spcBef>
                <a:spcPts val="0"/>
              </a:spcBef>
              <a:spcAft>
                <a:spcPts val="0"/>
              </a:spcAft>
              <a:buClr>
                <a:schemeClr val="dk1"/>
              </a:buClr>
              <a:buSzPts val="1100"/>
              <a:buFont typeface="Arial"/>
              <a:buNone/>
            </a:pPr>
            <a:r>
              <a:rPr lang="en-GB"/>
              <a:t>batteries needs to be unquestioned and I</a:t>
            </a:r>
            <a:endParaRPr/>
          </a:p>
          <a:p>
            <a:pPr indent="0" lvl="0" marL="0" rtl="0" algn="l">
              <a:spcBef>
                <a:spcPts val="0"/>
              </a:spcBef>
              <a:spcAft>
                <a:spcPts val="0"/>
              </a:spcAft>
              <a:buClr>
                <a:schemeClr val="dk1"/>
              </a:buClr>
              <a:buSzPts val="1100"/>
              <a:buFont typeface="Arial"/>
              <a:buNone/>
            </a:pPr>
            <a:r>
              <a:rPr lang="en-GB"/>
              <a:t>think it's very questioned right now so</a:t>
            </a:r>
            <a:endParaRPr/>
          </a:p>
          <a:p>
            <a:pPr indent="0" lvl="0" marL="0" rtl="0" algn="l">
              <a:spcBef>
                <a:spcPts val="0"/>
              </a:spcBef>
              <a:spcAft>
                <a:spcPts val="0"/>
              </a:spcAft>
              <a:buClr>
                <a:schemeClr val="dk1"/>
              </a:buClr>
              <a:buSzPts val="1100"/>
              <a:buFont typeface="Arial"/>
              <a:buNone/>
            </a:pPr>
            <a:r>
              <a:rPr lang="en-GB"/>
              <a:t>that's that something has to be improved</a:t>
            </a:r>
            <a:endParaRPr/>
          </a:p>
          <a:p>
            <a:pPr indent="0" lvl="0" marL="0" rtl="0" algn="l">
              <a:spcBef>
                <a:spcPts val="0"/>
              </a:spcBef>
              <a:spcAft>
                <a:spcPts val="0"/>
              </a:spcAft>
              <a:buClr>
                <a:schemeClr val="dk1"/>
              </a:buClr>
              <a:buSzPts val="1100"/>
              <a:buFont typeface="Arial"/>
              <a:buNone/>
            </a:pPr>
            <a:r>
              <a:rPr lang="en-GB"/>
              <a:t>energy density always needs to come up</a:t>
            </a:r>
            <a:endParaRPr/>
          </a:p>
          <a:p>
            <a:pPr indent="0" lvl="0" marL="0" rtl="0" algn="l">
              <a:spcBef>
                <a:spcPts val="0"/>
              </a:spcBef>
              <a:spcAft>
                <a:spcPts val="0"/>
              </a:spcAft>
              <a:buClr>
                <a:schemeClr val="dk1"/>
              </a:buClr>
              <a:buSzPts val="1100"/>
              <a:buFont typeface="Arial"/>
              <a:buNone/>
            </a:pPr>
            <a:r>
              <a:rPr lang="en-GB"/>
              <a:t>cost always needs to come down and cycle</a:t>
            </a:r>
            <a:endParaRPr/>
          </a:p>
          <a:p>
            <a:pPr indent="0" lvl="0" marL="0" rtl="0" algn="l">
              <a:spcBef>
                <a:spcPts val="0"/>
              </a:spcBef>
              <a:spcAft>
                <a:spcPts val="0"/>
              </a:spcAft>
              <a:buClr>
                <a:schemeClr val="dk1"/>
              </a:buClr>
              <a:buSzPts val="1100"/>
              <a:buFont typeface="Arial"/>
              <a:buNone/>
            </a:pPr>
            <a:r>
              <a:rPr lang="en-GB"/>
              <a:t>life needs to improve so especially if</a:t>
            </a:r>
            <a:endParaRPr/>
          </a:p>
          <a:p>
            <a:pPr indent="0" lvl="0" marL="0" rtl="0" algn="l">
              <a:spcBef>
                <a:spcPts val="0"/>
              </a:spcBef>
              <a:spcAft>
                <a:spcPts val="0"/>
              </a:spcAft>
              <a:buClr>
                <a:schemeClr val="dk1"/>
              </a:buClr>
              <a:buSzPts val="1100"/>
              <a:buFont typeface="Arial"/>
              <a:buNone/>
            </a:pPr>
            <a:r>
              <a:rPr lang="en-GB"/>
              <a:t>you start thinking about you know</a:t>
            </a:r>
            <a:endParaRPr/>
          </a:p>
          <a:p>
            <a:pPr indent="0" lvl="0" marL="0" rtl="0" algn="l">
              <a:spcBef>
                <a:spcPts val="0"/>
              </a:spcBef>
              <a:spcAft>
                <a:spcPts val="0"/>
              </a:spcAft>
              <a:buClr>
                <a:schemeClr val="dk1"/>
              </a:buClr>
              <a:buSzPts val="1100"/>
              <a:buFont typeface="Arial"/>
              <a:buNone/>
            </a:pPr>
            <a:r>
              <a:rPr lang="en-GB"/>
              <a:t>electric vehicles where you want to be</a:t>
            </a:r>
            <a:endParaRPr/>
          </a:p>
          <a:p>
            <a:pPr indent="0" lvl="0" marL="0" rtl="0" algn="l">
              <a:spcBef>
                <a:spcPts val="0"/>
              </a:spcBef>
              <a:spcAft>
                <a:spcPts val="0"/>
              </a:spcAft>
              <a:buClr>
                <a:schemeClr val="dk1"/>
              </a:buClr>
              <a:buSzPts val="1100"/>
              <a:buFont typeface="Arial"/>
              <a:buNone/>
            </a:pPr>
            <a:r>
              <a:rPr lang="en-GB"/>
              <a:t>able to drive for 10 or 20 years without</a:t>
            </a:r>
            <a:endParaRPr/>
          </a:p>
          <a:p>
            <a:pPr indent="0" lvl="0" marL="0" rtl="0" algn="l">
              <a:spcBef>
                <a:spcPts val="0"/>
              </a:spcBef>
              <a:spcAft>
                <a:spcPts val="0"/>
              </a:spcAft>
              <a:buNone/>
            </a:pPr>
            <a:r>
              <a:rPr lang="en-GB"/>
              <a:t>replacing the battery </a:t>
            </a:r>
            <a:endParaRPr/>
          </a:p>
          <a:p>
            <a:pPr indent="0" lvl="0" marL="0" rtl="0" algn="l">
              <a:spcBef>
                <a:spcPts val="0"/>
              </a:spcBef>
              <a:spcAft>
                <a:spcPts val="0"/>
              </a:spcAft>
              <a:buClr>
                <a:schemeClr val="dk1"/>
              </a:buClr>
              <a:buSzPts val="1100"/>
              <a:buFont typeface="Arial"/>
              <a:buNone/>
            </a:pPr>
            <a:r>
              <a:rPr lang="en-GB"/>
              <a:t>you need to have you know</a:t>
            </a:r>
            <a:endParaRPr/>
          </a:p>
          <a:p>
            <a:pPr indent="0" lvl="0" marL="0" rtl="0" algn="l">
              <a:spcBef>
                <a:spcPts val="0"/>
              </a:spcBef>
              <a:spcAft>
                <a:spcPts val="0"/>
              </a:spcAft>
              <a:buClr>
                <a:schemeClr val="dk1"/>
              </a:buClr>
              <a:buSzPts val="1100"/>
              <a:buFont typeface="Arial"/>
              <a:buNone/>
            </a:pPr>
            <a:r>
              <a:rPr lang="en-GB"/>
              <a:t>really excellent cycle life from these</a:t>
            </a:r>
            <a:endParaRPr/>
          </a:p>
          <a:p>
            <a:pPr indent="0" lvl="0" marL="0" rtl="0" algn="l">
              <a:spcBef>
                <a:spcPts val="0"/>
              </a:spcBef>
              <a:spcAft>
                <a:spcPts val="0"/>
              </a:spcAft>
              <a:buClr>
                <a:schemeClr val="dk1"/>
              </a:buClr>
              <a:buSzPts val="1100"/>
              <a:buFont typeface="Arial"/>
              <a:buNone/>
            </a:pPr>
            <a:r>
              <a:rPr lang="en-GB"/>
              <a:t>devices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ca44ea994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ca44ea994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when we think about ways</a:t>
            </a:r>
            <a:endParaRPr/>
          </a:p>
          <a:p>
            <a:pPr indent="0" lvl="0" marL="0" rtl="0" algn="l">
              <a:spcBef>
                <a:spcPts val="0"/>
              </a:spcBef>
              <a:spcAft>
                <a:spcPts val="0"/>
              </a:spcAft>
              <a:buClr>
                <a:schemeClr val="dk1"/>
              </a:buClr>
              <a:buSzPts val="1100"/>
              <a:buFont typeface="Arial"/>
              <a:buNone/>
            </a:pPr>
            <a:r>
              <a:rPr lang="en-GB"/>
              <a:t>that we can improve these these metrics</a:t>
            </a:r>
            <a:endParaRPr/>
          </a:p>
          <a:p>
            <a:pPr indent="0" lvl="0" marL="0" rtl="0" algn="l">
              <a:spcBef>
                <a:spcPts val="0"/>
              </a:spcBef>
              <a:spcAft>
                <a:spcPts val="0"/>
              </a:spcAft>
              <a:buClr>
                <a:schemeClr val="dk1"/>
              </a:buClr>
              <a:buSzPts val="1100"/>
              <a:buFont typeface="Arial"/>
              <a:buNone/>
            </a:pPr>
            <a:r>
              <a:rPr lang="en-GB"/>
              <a:t>one of the one of the aspects of battery</a:t>
            </a:r>
            <a:endParaRPr/>
          </a:p>
          <a:p>
            <a:pPr indent="0" lvl="0" marL="0" rtl="0" algn="l">
              <a:spcBef>
                <a:spcPts val="0"/>
              </a:spcBef>
              <a:spcAft>
                <a:spcPts val="0"/>
              </a:spcAft>
              <a:buClr>
                <a:schemeClr val="dk1"/>
              </a:buClr>
              <a:buSzPts val="1100"/>
              <a:buFont typeface="Arial"/>
              <a:buNone/>
            </a:pPr>
            <a:r>
              <a:rPr lang="en-GB"/>
              <a:t>technology that is kind of at the heart</a:t>
            </a:r>
            <a:endParaRPr/>
          </a:p>
          <a:p>
            <a:pPr indent="0" lvl="0" marL="0" rtl="0" algn="l">
              <a:spcBef>
                <a:spcPts val="0"/>
              </a:spcBef>
              <a:spcAft>
                <a:spcPts val="0"/>
              </a:spcAft>
              <a:buClr>
                <a:schemeClr val="dk1"/>
              </a:buClr>
              <a:buSzPts val="1100"/>
              <a:buFont typeface="Arial"/>
              <a:buNone/>
            </a:pPr>
            <a:r>
              <a:rPr lang="en-GB"/>
              <a:t>of a lot of these problems are the</a:t>
            </a:r>
            <a:endParaRPr/>
          </a:p>
          <a:p>
            <a:pPr indent="0" lvl="0" marL="0" rtl="0" algn="l">
              <a:spcBef>
                <a:spcPts val="0"/>
              </a:spcBef>
              <a:spcAft>
                <a:spcPts val="0"/>
              </a:spcAft>
              <a:buClr>
                <a:schemeClr val="dk1"/>
              </a:buClr>
              <a:buSzPts val="1100"/>
              <a:buFont typeface="Arial"/>
              <a:buNone/>
            </a:pPr>
            <a:r>
              <a:rPr lang="en-GB"/>
              <a:t>electrolytes so this is a schematic of</a:t>
            </a:r>
            <a:endParaRPr/>
          </a:p>
          <a:p>
            <a:pPr indent="0" lvl="0" marL="0" rtl="0" algn="l">
              <a:spcBef>
                <a:spcPts val="0"/>
              </a:spcBef>
              <a:spcAft>
                <a:spcPts val="0"/>
              </a:spcAft>
              <a:buClr>
                <a:schemeClr val="dk1"/>
              </a:buClr>
              <a:buSzPts val="1100"/>
              <a:buFont typeface="Arial"/>
              <a:buNone/>
            </a:pPr>
            <a:r>
              <a:rPr lang="en-GB"/>
              <a:t>our battery we have an anode and a</a:t>
            </a:r>
            <a:endParaRPr/>
          </a:p>
          <a:p>
            <a:pPr indent="0" lvl="0" marL="0" rtl="0" algn="l">
              <a:spcBef>
                <a:spcPts val="0"/>
              </a:spcBef>
              <a:spcAft>
                <a:spcPts val="0"/>
              </a:spcAft>
              <a:buClr>
                <a:schemeClr val="dk1"/>
              </a:buClr>
              <a:buSzPts val="1100"/>
              <a:buFont typeface="Arial"/>
              <a:buNone/>
            </a:pPr>
            <a:r>
              <a:rPr lang="en-GB"/>
              <a:t>cathode those are your two terminals and</a:t>
            </a:r>
            <a:endParaRPr/>
          </a:p>
          <a:p>
            <a:pPr indent="0" lvl="0" marL="0" rtl="0" algn="l">
              <a:spcBef>
                <a:spcPts val="0"/>
              </a:spcBef>
              <a:spcAft>
                <a:spcPts val="0"/>
              </a:spcAft>
              <a:buClr>
                <a:schemeClr val="dk1"/>
              </a:buClr>
              <a:buSzPts val="1100"/>
              <a:buFont typeface="Arial"/>
              <a:buNone/>
            </a:pPr>
            <a:r>
              <a:rPr lang="en-GB"/>
              <a:t>then you have this electrolyte in the</a:t>
            </a:r>
            <a:endParaRPr/>
          </a:p>
          <a:p>
            <a:pPr indent="0" lvl="0" marL="0" rtl="0" algn="l">
              <a:spcBef>
                <a:spcPts val="0"/>
              </a:spcBef>
              <a:spcAft>
                <a:spcPts val="0"/>
              </a:spcAft>
              <a:buClr>
                <a:schemeClr val="dk1"/>
              </a:buClr>
              <a:buSzPts val="1100"/>
              <a:buFont typeface="Arial"/>
              <a:buNone/>
            </a:pPr>
            <a:r>
              <a:rPr lang="en-GB"/>
              <a:t>middle that separates the two and it</a:t>
            </a:r>
            <a:endParaRPr/>
          </a:p>
          <a:p>
            <a:pPr indent="0" lvl="0" marL="0" rtl="0" algn="l">
              <a:spcBef>
                <a:spcPts val="0"/>
              </a:spcBef>
              <a:spcAft>
                <a:spcPts val="0"/>
              </a:spcAft>
              <a:buClr>
                <a:schemeClr val="dk1"/>
              </a:buClr>
              <a:buSzPts val="1100"/>
              <a:buFont typeface="Arial"/>
              <a:buNone/>
            </a:pPr>
            <a:r>
              <a:rPr lang="en-GB"/>
              <a:t>mediates the transport of lithium back</a:t>
            </a:r>
            <a:endParaRPr/>
          </a:p>
          <a:p>
            <a:pPr indent="0" lvl="0" marL="0" rtl="0" algn="l">
              <a:spcBef>
                <a:spcPts val="0"/>
              </a:spcBef>
              <a:spcAft>
                <a:spcPts val="0"/>
              </a:spcAft>
              <a:buClr>
                <a:schemeClr val="dk1"/>
              </a:buClr>
              <a:buSzPts val="1100"/>
              <a:buFont typeface="Arial"/>
              <a:buNone/>
            </a:pPr>
            <a:r>
              <a:rPr lang="en-GB"/>
              <a:t>and forth as you charge and discharge</a:t>
            </a:r>
            <a:endParaRPr/>
          </a:p>
          <a:p>
            <a:pPr indent="0" lvl="0" marL="0" rtl="0" algn="l">
              <a:spcBef>
                <a:spcPts val="0"/>
              </a:spcBef>
              <a:spcAft>
                <a:spcPts val="0"/>
              </a:spcAft>
              <a:buClr>
                <a:schemeClr val="dk1"/>
              </a:buClr>
              <a:buSzPts val="1100"/>
              <a:buFont typeface="Arial"/>
              <a:buNone/>
            </a:pPr>
            <a:r>
              <a:rPr lang="en-GB"/>
              <a:t>the battery and so in commercialised</a:t>
            </a:r>
            <a:endParaRPr/>
          </a:p>
          <a:p>
            <a:pPr indent="0" lvl="0" marL="0" rtl="0" algn="l">
              <a:spcBef>
                <a:spcPts val="0"/>
              </a:spcBef>
              <a:spcAft>
                <a:spcPts val="0"/>
              </a:spcAft>
              <a:buClr>
                <a:schemeClr val="dk1"/>
              </a:buClr>
              <a:buSzPts val="1100"/>
              <a:buFont typeface="Arial"/>
              <a:buNone/>
            </a:pPr>
            <a:r>
              <a:rPr lang="en-GB"/>
              <a:t>cells and you know the </a:t>
            </a:r>
            <a:r>
              <a:rPr lang="en-GB">
                <a:highlight>
                  <a:srgbClr val="FFFF00"/>
                </a:highlight>
              </a:rPr>
              <a:t>cells in your</a:t>
            </a:r>
            <a:endParaRPr>
              <a:highlight>
                <a:srgbClr val="FFFF00"/>
              </a:highlight>
            </a:endParaRPr>
          </a:p>
          <a:p>
            <a:pPr indent="0" lvl="0" marL="0" rtl="0" algn="l">
              <a:spcBef>
                <a:spcPts val="0"/>
              </a:spcBef>
              <a:spcAft>
                <a:spcPts val="0"/>
              </a:spcAft>
              <a:buClr>
                <a:schemeClr val="dk1"/>
              </a:buClr>
              <a:buSzPts val="1100"/>
              <a:buFont typeface="Arial"/>
              <a:buNone/>
            </a:pPr>
            <a:r>
              <a:rPr lang="en-GB">
                <a:highlight>
                  <a:srgbClr val="FFFF00"/>
                </a:highlight>
              </a:rPr>
              <a:t>phone in your laptop</a:t>
            </a:r>
            <a:r>
              <a:rPr lang="en-GB"/>
              <a:t> these are organic</a:t>
            </a:r>
            <a:endParaRPr/>
          </a:p>
          <a:p>
            <a:pPr indent="0" lvl="0" marL="0" rtl="0" algn="l">
              <a:spcBef>
                <a:spcPts val="0"/>
              </a:spcBef>
              <a:spcAft>
                <a:spcPts val="0"/>
              </a:spcAft>
              <a:buClr>
                <a:schemeClr val="dk1"/>
              </a:buClr>
              <a:buSzPts val="1100"/>
              <a:buFont typeface="Arial"/>
              <a:buNone/>
            </a:pPr>
            <a:r>
              <a:rPr lang="en-GB"/>
              <a:t>solvents so they are you know they're</a:t>
            </a:r>
            <a:endParaRPr/>
          </a:p>
          <a:p>
            <a:pPr indent="0" lvl="0" marL="0" rtl="0" algn="l">
              <a:spcBef>
                <a:spcPts val="0"/>
              </a:spcBef>
              <a:spcAft>
                <a:spcPts val="0"/>
              </a:spcAft>
              <a:buClr>
                <a:schemeClr val="dk1"/>
              </a:buClr>
              <a:buSzPts val="1100"/>
              <a:buFont typeface="Arial"/>
              <a:buNone/>
            </a:pPr>
            <a:r>
              <a:rPr lang="en-GB"/>
              <a:t>liquids we can't use aqueous or</a:t>
            </a:r>
            <a:endParaRPr/>
          </a:p>
          <a:p>
            <a:pPr indent="0" lvl="0" marL="0" rtl="0" algn="l">
              <a:spcBef>
                <a:spcPts val="0"/>
              </a:spcBef>
              <a:spcAft>
                <a:spcPts val="0"/>
              </a:spcAft>
              <a:buClr>
                <a:schemeClr val="dk1"/>
              </a:buClr>
              <a:buSzPts val="1100"/>
              <a:buFont typeface="Arial"/>
              <a:buNone/>
            </a:pPr>
            <a:r>
              <a:rPr lang="en-GB"/>
              <a:t>water-based solvents because lithium</a:t>
            </a:r>
            <a:endParaRPr/>
          </a:p>
          <a:p>
            <a:pPr indent="0" lvl="0" marL="0" rtl="0" algn="l">
              <a:spcBef>
                <a:spcPts val="0"/>
              </a:spcBef>
              <a:spcAft>
                <a:spcPts val="0"/>
              </a:spcAft>
              <a:buClr>
                <a:schemeClr val="dk1"/>
              </a:buClr>
              <a:buSzPts val="1100"/>
              <a:buFont typeface="Arial"/>
              <a:buNone/>
            </a:pPr>
            <a:r>
              <a:rPr lang="en-GB"/>
              <a:t>reacts with water so we have to use</a:t>
            </a:r>
            <a:endParaRPr/>
          </a:p>
          <a:p>
            <a:pPr indent="0" lvl="0" marL="0" rtl="0" algn="l">
              <a:spcBef>
                <a:spcPts val="0"/>
              </a:spcBef>
              <a:spcAft>
                <a:spcPts val="0"/>
              </a:spcAft>
              <a:buClr>
                <a:schemeClr val="dk1"/>
              </a:buClr>
              <a:buSzPts val="1100"/>
              <a:buFont typeface="Arial"/>
              <a:buNone/>
            </a:pPr>
            <a:r>
              <a:rPr lang="en-GB"/>
              <a:t>these you know they work they work well</a:t>
            </a:r>
            <a:endParaRPr/>
          </a:p>
          <a:p>
            <a:pPr indent="0" lvl="0" marL="0" rtl="0" algn="l">
              <a:spcBef>
                <a:spcPts val="0"/>
              </a:spcBef>
              <a:spcAft>
                <a:spcPts val="0"/>
              </a:spcAft>
              <a:buClr>
                <a:schemeClr val="dk1"/>
              </a:buClr>
              <a:buSzPts val="1100"/>
              <a:buFont typeface="Arial"/>
              <a:buNone/>
            </a:pPr>
            <a:r>
              <a:rPr lang="en-GB"/>
              <a:t>by most accounts that your lithium flows</a:t>
            </a:r>
            <a:endParaRPr/>
          </a:p>
          <a:p>
            <a:pPr indent="0" lvl="0" marL="0" rtl="0" algn="l">
              <a:spcBef>
                <a:spcPts val="0"/>
              </a:spcBef>
              <a:spcAft>
                <a:spcPts val="0"/>
              </a:spcAft>
              <a:buClr>
                <a:schemeClr val="dk1"/>
              </a:buClr>
              <a:buSzPts val="1100"/>
              <a:buFont typeface="Arial"/>
              <a:buNone/>
            </a:pPr>
            <a:r>
              <a:rPr lang="en-GB"/>
              <a:t>through them</a:t>
            </a:r>
            <a:endParaRPr/>
          </a:p>
          <a:p>
            <a:pPr indent="0" lvl="0" marL="0" rtl="0" algn="l">
              <a:spcBef>
                <a:spcPts val="0"/>
              </a:spcBef>
              <a:spcAft>
                <a:spcPts val="0"/>
              </a:spcAft>
              <a:buNone/>
            </a:pPr>
            <a:r>
              <a:rPr lang="en-GB"/>
              <a:t>pretty quickly </a:t>
            </a:r>
            <a:endParaRPr/>
          </a:p>
          <a:p>
            <a:pPr indent="0" lvl="0" marL="0" rtl="0" algn="l">
              <a:spcBef>
                <a:spcPts val="0"/>
              </a:spcBef>
              <a:spcAft>
                <a:spcPts val="0"/>
              </a:spcAft>
              <a:buClr>
                <a:schemeClr val="dk1"/>
              </a:buClr>
              <a:buSzPts val="1100"/>
              <a:buFont typeface="Arial"/>
              <a:buNone/>
            </a:pPr>
            <a:r>
              <a:rPr lang="en-GB"/>
              <a:t>they're</a:t>
            </a:r>
            <a:endParaRPr/>
          </a:p>
          <a:p>
            <a:pPr indent="0" lvl="0" marL="0" rtl="0" algn="l">
              <a:spcBef>
                <a:spcPts val="0"/>
              </a:spcBef>
              <a:spcAft>
                <a:spcPts val="0"/>
              </a:spcAft>
              <a:buClr>
                <a:schemeClr val="dk1"/>
              </a:buClr>
              <a:buSzPts val="1100"/>
              <a:buFont typeface="Arial"/>
              <a:buNone/>
            </a:pPr>
            <a:r>
              <a:rPr lang="en-GB"/>
              <a:t>manufactured at scale but you know</a:t>
            </a:r>
            <a:endParaRPr/>
          </a:p>
          <a:p>
            <a:pPr indent="0" lvl="0" marL="0" rtl="0" algn="l">
              <a:spcBef>
                <a:spcPts val="0"/>
              </a:spcBef>
              <a:spcAft>
                <a:spcPts val="0"/>
              </a:spcAft>
              <a:buClr>
                <a:schemeClr val="dk1"/>
              </a:buClr>
              <a:buSzPts val="1100"/>
              <a:buFont typeface="Arial"/>
              <a:buNone/>
            </a:pPr>
            <a:r>
              <a:rPr lang="en-GB"/>
              <a:t>organic solvents are a problem you know</a:t>
            </a:r>
            <a:endParaRPr/>
          </a:p>
          <a:p>
            <a:pPr indent="0" lvl="0" marL="0" rtl="0" algn="l">
              <a:spcBef>
                <a:spcPts val="0"/>
              </a:spcBef>
              <a:spcAft>
                <a:spcPts val="0"/>
              </a:spcAft>
              <a:buClr>
                <a:schemeClr val="dk1"/>
              </a:buClr>
              <a:buSzPts val="1100"/>
              <a:buFont typeface="Arial"/>
              <a:buNone/>
            </a:pPr>
            <a:r>
              <a:rPr lang="en-GB"/>
              <a:t>other organic solvents you might know of</a:t>
            </a:r>
            <a:endParaRPr/>
          </a:p>
          <a:p>
            <a:pPr indent="0" lvl="0" marL="0" rtl="0" algn="l">
              <a:spcBef>
                <a:spcPts val="0"/>
              </a:spcBef>
              <a:spcAft>
                <a:spcPts val="0"/>
              </a:spcAft>
              <a:buClr>
                <a:schemeClr val="dk1"/>
              </a:buClr>
              <a:buSzPts val="1100"/>
              <a:buFont typeface="Arial"/>
              <a:buNone/>
            </a:pPr>
            <a:r>
              <a:rPr lang="en-GB"/>
              <a:t>are like gasoline</a:t>
            </a:r>
            <a:endParaRPr/>
          </a:p>
          <a:p>
            <a:pPr indent="0" lvl="0" marL="0" rtl="0" algn="l">
              <a:spcBef>
                <a:spcPts val="0"/>
              </a:spcBef>
              <a:spcAft>
                <a:spcPts val="0"/>
              </a:spcAft>
              <a:buClr>
                <a:schemeClr val="dk1"/>
              </a:buClr>
              <a:buSzPts val="1100"/>
              <a:buFont typeface="Arial"/>
              <a:buNone/>
            </a:pPr>
            <a:r>
              <a:rPr lang="en-GB"/>
              <a:t>you know nail polish remover they're</a:t>
            </a:r>
            <a:endParaRPr/>
          </a:p>
          <a:p>
            <a:pPr indent="0" lvl="0" marL="0" rtl="0" algn="l">
              <a:spcBef>
                <a:spcPts val="0"/>
              </a:spcBef>
              <a:spcAft>
                <a:spcPts val="0"/>
              </a:spcAft>
              <a:buClr>
                <a:schemeClr val="dk1"/>
              </a:buClr>
              <a:buSzPts val="1100"/>
              <a:buFont typeface="Arial"/>
              <a:buNone/>
            </a:pPr>
            <a:r>
              <a:rPr lang="en-GB"/>
              <a:t>very flammable so if you were to</a:t>
            </a:r>
            <a:endParaRPr/>
          </a:p>
          <a:p>
            <a:pPr indent="0" lvl="0" marL="0" rtl="0" algn="l">
              <a:spcBef>
                <a:spcPts val="0"/>
              </a:spcBef>
              <a:spcAft>
                <a:spcPts val="0"/>
              </a:spcAft>
              <a:buClr>
                <a:schemeClr val="dk1"/>
              </a:buClr>
              <a:buSzPts val="1100"/>
              <a:buFont typeface="Arial"/>
              <a:buNone/>
            </a:pPr>
            <a:r>
              <a:rPr lang="en-GB"/>
              <a:t>overheat the battery or puncture it or</a:t>
            </a:r>
            <a:endParaRPr/>
          </a:p>
          <a:p>
            <a:pPr indent="0" lvl="0" marL="0" rtl="0" algn="l">
              <a:spcBef>
                <a:spcPts val="0"/>
              </a:spcBef>
              <a:spcAft>
                <a:spcPts val="0"/>
              </a:spcAft>
              <a:buClr>
                <a:schemeClr val="dk1"/>
              </a:buClr>
              <a:buSzPts val="1100"/>
              <a:buFont typeface="Arial"/>
              <a:buNone/>
            </a:pPr>
            <a:r>
              <a:rPr lang="en-GB"/>
              <a:t>you know catch it on fire that's going</a:t>
            </a:r>
            <a:endParaRPr/>
          </a:p>
          <a:p>
            <a:pPr indent="0" lvl="0" marL="0" rtl="0" algn="l">
              <a:spcBef>
                <a:spcPts val="0"/>
              </a:spcBef>
              <a:spcAft>
                <a:spcPts val="0"/>
              </a:spcAft>
              <a:buClr>
                <a:schemeClr val="dk1"/>
              </a:buClr>
              <a:buSzPts val="1100"/>
              <a:buFont typeface="Arial"/>
              <a:buNone/>
            </a:pPr>
            <a:r>
              <a:rPr lang="en-GB"/>
              <a:t>to be it would be a huge issue but aside</a:t>
            </a:r>
            <a:endParaRPr/>
          </a:p>
          <a:p>
            <a:pPr indent="0" lvl="0" marL="0" rtl="0" algn="l">
              <a:spcBef>
                <a:spcPts val="0"/>
              </a:spcBef>
              <a:spcAft>
                <a:spcPts val="0"/>
              </a:spcAft>
              <a:buClr>
                <a:schemeClr val="dk1"/>
              </a:buClr>
              <a:buSzPts val="1100"/>
              <a:buFont typeface="Arial"/>
              <a:buNone/>
            </a:pPr>
            <a:r>
              <a:rPr lang="en-GB"/>
              <a:t>from that you know they're also not</a:t>
            </a:r>
            <a:endParaRPr/>
          </a:p>
          <a:p>
            <a:pPr indent="0" lvl="0" marL="0" rtl="0" algn="l">
              <a:spcBef>
                <a:spcPts val="0"/>
              </a:spcBef>
              <a:spcAft>
                <a:spcPts val="0"/>
              </a:spcAft>
              <a:buClr>
                <a:schemeClr val="dk1"/>
              </a:buClr>
              <a:buSzPts val="1100"/>
              <a:buFont typeface="Arial"/>
              <a:buNone/>
            </a:pPr>
            <a:r>
              <a:rPr lang="en-GB"/>
              <a:t>great because</a:t>
            </a:r>
            <a:endParaRPr/>
          </a:p>
          <a:p>
            <a:pPr indent="0" lvl="0" marL="0" rtl="0" algn="l">
              <a:spcBef>
                <a:spcPts val="0"/>
              </a:spcBef>
              <a:spcAft>
                <a:spcPts val="0"/>
              </a:spcAft>
              <a:buClr>
                <a:schemeClr val="dk1"/>
              </a:buClr>
              <a:buSzPts val="1100"/>
              <a:buFont typeface="Arial"/>
              <a:buNone/>
            </a:pPr>
            <a:r>
              <a:rPr lang="en-GB"/>
              <a:t>very reactive so you can't put a large</a:t>
            </a:r>
            <a:endParaRPr/>
          </a:p>
          <a:p>
            <a:pPr indent="0" lvl="0" marL="0" rtl="0" algn="l">
              <a:spcBef>
                <a:spcPts val="0"/>
              </a:spcBef>
              <a:spcAft>
                <a:spcPts val="0"/>
              </a:spcAft>
              <a:buClr>
                <a:schemeClr val="dk1"/>
              </a:buClr>
              <a:buSzPts val="1100"/>
              <a:buFont typeface="Arial"/>
              <a:buNone/>
            </a:pPr>
            <a:r>
              <a:rPr lang="en-GB"/>
              <a:t>voltage across a liquid electrolyte</a:t>
            </a:r>
            <a:endParaRPr/>
          </a:p>
          <a:p>
            <a:pPr indent="0" lvl="0" marL="0" rtl="0" algn="l">
              <a:spcBef>
                <a:spcPts val="0"/>
              </a:spcBef>
              <a:spcAft>
                <a:spcPts val="0"/>
              </a:spcAft>
              <a:buClr>
                <a:schemeClr val="dk1"/>
              </a:buClr>
              <a:buSzPts val="1100"/>
              <a:buFont typeface="Arial"/>
              <a:buNone/>
            </a:pPr>
            <a:r>
              <a:rPr lang="en-GB"/>
              <a:t>because it'll start to vaporize it'll</a:t>
            </a:r>
            <a:endParaRPr/>
          </a:p>
          <a:p>
            <a:pPr indent="0" lvl="0" marL="0" rtl="0" algn="l">
              <a:spcBef>
                <a:spcPts val="0"/>
              </a:spcBef>
              <a:spcAft>
                <a:spcPts val="0"/>
              </a:spcAft>
              <a:buClr>
                <a:schemeClr val="dk1"/>
              </a:buClr>
              <a:buSzPts val="1100"/>
              <a:buFont typeface="Arial"/>
              <a:buNone/>
            </a:pPr>
            <a:r>
              <a:rPr lang="en-GB"/>
              <a:t>start to react and break down they are</a:t>
            </a:r>
            <a:endParaRPr/>
          </a:p>
          <a:p>
            <a:pPr indent="0" lvl="0" marL="0" rtl="0" algn="l">
              <a:spcBef>
                <a:spcPts val="0"/>
              </a:spcBef>
              <a:spcAft>
                <a:spcPts val="0"/>
              </a:spcAft>
              <a:buClr>
                <a:schemeClr val="dk1"/>
              </a:buClr>
              <a:buSzPts val="1100"/>
              <a:buFont typeface="Arial"/>
              <a:buNone/>
            </a:pPr>
            <a:r>
              <a:rPr lang="en-GB"/>
              <a:t>also low density so you can't make</a:t>
            </a:r>
            <a:endParaRPr/>
          </a:p>
          <a:p>
            <a:pPr indent="0" lvl="0" marL="0" rtl="0" algn="l">
              <a:spcBef>
                <a:spcPts val="0"/>
              </a:spcBef>
              <a:spcAft>
                <a:spcPts val="0"/>
              </a:spcAft>
              <a:buClr>
                <a:schemeClr val="dk1"/>
              </a:buClr>
              <a:buSzPts val="1100"/>
              <a:buFont typeface="Arial"/>
              <a:buNone/>
            </a:pPr>
            <a:r>
              <a:rPr lang="en-GB"/>
              <a:t>really small devices and they don't</a:t>
            </a:r>
            <a:endParaRPr/>
          </a:p>
          <a:p>
            <a:pPr indent="0" lvl="0" marL="0" rtl="0" algn="l">
              <a:spcBef>
                <a:spcPts val="0"/>
              </a:spcBef>
              <a:spcAft>
                <a:spcPts val="0"/>
              </a:spcAft>
              <a:buClr>
                <a:schemeClr val="dk1"/>
              </a:buClr>
              <a:buSzPts val="1100"/>
              <a:buFont typeface="Arial"/>
              <a:buNone/>
            </a:pPr>
            <a:r>
              <a:rPr lang="en-GB"/>
              <a:t>suppress dendrites and and dendrite</a:t>
            </a:r>
            <a:endParaRPr/>
          </a:p>
          <a:p>
            <a:pPr indent="0" lvl="0" marL="0" rtl="0" algn="l">
              <a:spcBef>
                <a:spcPts val="0"/>
              </a:spcBef>
              <a:spcAft>
                <a:spcPts val="0"/>
              </a:spcAft>
              <a:buClr>
                <a:schemeClr val="dk1"/>
              </a:buClr>
              <a:buSzPts val="1100"/>
              <a:buFont typeface="Arial"/>
              <a:buNone/>
            </a:pPr>
            <a:r>
              <a:rPr lang="en-GB"/>
              <a:t>growth is one of the the main causes of</a:t>
            </a:r>
            <a:endParaRPr/>
          </a:p>
          <a:p>
            <a:pPr indent="0" lvl="0" marL="0" rtl="0" algn="l">
              <a:spcBef>
                <a:spcPts val="0"/>
              </a:spcBef>
              <a:spcAft>
                <a:spcPts val="0"/>
              </a:spcAft>
              <a:buClr>
                <a:schemeClr val="dk1"/>
              </a:buClr>
              <a:buSzPts val="1100"/>
              <a:buFont typeface="Arial"/>
              <a:buNone/>
            </a:pPr>
            <a:r>
              <a:rPr lang="en-GB"/>
              <a:t>early battery death so these don't</a:t>
            </a:r>
            <a:endParaRPr/>
          </a:p>
          <a:p>
            <a:pPr indent="0" lvl="0" marL="0" rtl="0" algn="l">
              <a:spcBef>
                <a:spcPts val="0"/>
              </a:spcBef>
              <a:spcAft>
                <a:spcPts val="0"/>
              </a:spcAft>
              <a:buClr>
                <a:schemeClr val="dk1"/>
              </a:buClr>
              <a:buSzPts val="1100"/>
              <a:buFont typeface="Arial"/>
              <a:buNone/>
            </a:pPr>
            <a:r>
              <a:rPr lang="en-GB"/>
              <a:t>really do much for that problem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ca44ea99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ca44ea99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what</a:t>
            </a:r>
            <a:endParaRPr/>
          </a:p>
          <a:p>
            <a:pPr indent="0" lvl="0" marL="0" rtl="0" algn="l">
              <a:spcBef>
                <a:spcPts val="0"/>
              </a:spcBef>
              <a:spcAft>
                <a:spcPts val="0"/>
              </a:spcAft>
              <a:buClr>
                <a:schemeClr val="dk1"/>
              </a:buClr>
              <a:buSzPts val="1100"/>
              <a:buFont typeface="Arial"/>
              <a:buNone/>
            </a:pPr>
            <a:r>
              <a:rPr lang="en-GB"/>
              <a:t>we want to do in our research is we want</a:t>
            </a:r>
            <a:endParaRPr/>
          </a:p>
          <a:p>
            <a:pPr indent="0" lvl="0" marL="0" rtl="0" algn="l">
              <a:spcBef>
                <a:spcPts val="0"/>
              </a:spcBef>
              <a:spcAft>
                <a:spcPts val="0"/>
              </a:spcAft>
              <a:buClr>
                <a:schemeClr val="dk1"/>
              </a:buClr>
              <a:buSzPts val="1100"/>
              <a:buFont typeface="Arial"/>
              <a:buNone/>
            </a:pPr>
            <a:r>
              <a:rPr lang="en-GB"/>
              <a:t>to replace that liquid with the solid</a:t>
            </a:r>
            <a:endParaRPr/>
          </a:p>
          <a:p>
            <a:pPr indent="0" lvl="0" marL="0" rtl="0" algn="l">
              <a:spcBef>
                <a:spcPts val="0"/>
              </a:spcBef>
              <a:spcAft>
                <a:spcPts val="0"/>
              </a:spcAft>
              <a:buClr>
                <a:schemeClr val="dk1"/>
              </a:buClr>
              <a:buSzPts val="1100"/>
              <a:buFont typeface="Arial"/>
              <a:buNone/>
            </a:pPr>
            <a:r>
              <a:rPr lang="en-GB"/>
              <a:t>material that can do the same job that</a:t>
            </a:r>
            <a:endParaRPr/>
          </a:p>
          <a:p>
            <a:pPr indent="0" lvl="0" marL="0" rtl="0" algn="l">
              <a:spcBef>
                <a:spcPts val="0"/>
              </a:spcBef>
              <a:spcAft>
                <a:spcPts val="0"/>
              </a:spcAft>
              <a:buClr>
                <a:schemeClr val="dk1"/>
              </a:buClr>
              <a:buSzPts val="1100"/>
              <a:buFont typeface="Arial"/>
              <a:buNone/>
            </a:pPr>
            <a:r>
              <a:rPr lang="en-GB"/>
              <a:t>that hopefully has all the benefits of</a:t>
            </a:r>
            <a:endParaRPr/>
          </a:p>
          <a:p>
            <a:pPr indent="0" lvl="0" marL="0" rtl="0" algn="l">
              <a:spcBef>
                <a:spcPts val="0"/>
              </a:spcBef>
              <a:spcAft>
                <a:spcPts val="0"/>
              </a:spcAft>
              <a:buClr>
                <a:schemeClr val="dk1"/>
              </a:buClr>
              <a:buSzPts val="1100"/>
              <a:buFont typeface="Arial"/>
              <a:buNone/>
            </a:pPr>
            <a:r>
              <a:rPr lang="en-GB"/>
              <a:t>the liquids without these major</a:t>
            </a:r>
            <a:endParaRPr/>
          </a:p>
          <a:p>
            <a:pPr indent="0" lvl="0" marL="0" rtl="0" algn="l">
              <a:spcBef>
                <a:spcPts val="0"/>
              </a:spcBef>
              <a:spcAft>
                <a:spcPts val="0"/>
              </a:spcAft>
              <a:buClr>
                <a:schemeClr val="dk1"/>
              </a:buClr>
              <a:buSzPts val="1100"/>
              <a:buFont typeface="Arial"/>
              <a:buNone/>
            </a:pPr>
            <a:r>
              <a:rPr lang="en-GB"/>
              <a:t>drawbacks</a:t>
            </a:r>
            <a:endParaRPr/>
          </a:p>
          <a:p>
            <a:pPr indent="0" lvl="0" marL="0" rtl="0" algn="l">
              <a:spcBef>
                <a:spcPts val="0"/>
              </a:spcBef>
              <a:spcAft>
                <a:spcPts val="0"/>
              </a:spcAft>
              <a:buClr>
                <a:schemeClr val="dk1"/>
              </a:buClr>
              <a:buSzPts val="1100"/>
              <a:buFont typeface="Arial"/>
              <a:buNone/>
            </a:pPr>
            <a:r>
              <a:rPr lang="en-GB"/>
              <a:t>so solids are just sort of inherently</a:t>
            </a:r>
            <a:endParaRPr/>
          </a:p>
          <a:p>
            <a:pPr indent="0" lvl="0" marL="0" rtl="0" algn="l">
              <a:spcBef>
                <a:spcPts val="0"/>
              </a:spcBef>
              <a:spcAft>
                <a:spcPts val="0"/>
              </a:spcAft>
              <a:buClr>
                <a:schemeClr val="dk1"/>
              </a:buClr>
              <a:buSzPts val="1100"/>
              <a:buFont typeface="Arial"/>
              <a:buNone/>
            </a:pPr>
            <a:r>
              <a:rPr lang="en-GB"/>
              <a:t>more stable and less reactive their</a:t>
            </a:r>
            <a:endParaRPr/>
          </a:p>
          <a:p>
            <a:pPr indent="0" lvl="0" marL="0" rtl="0" algn="l">
              <a:spcBef>
                <a:spcPts val="0"/>
              </a:spcBef>
              <a:spcAft>
                <a:spcPts val="0"/>
              </a:spcAft>
              <a:buClr>
                <a:schemeClr val="dk1"/>
              </a:buClr>
              <a:buSzPts val="1100"/>
              <a:buFont typeface="Arial"/>
              <a:buNone/>
            </a:pPr>
            <a:r>
              <a:rPr lang="en-GB"/>
              <a:t>higher density so you can potentially</a:t>
            </a:r>
            <a:endParaRPr/>
          </a:p>
          <a:p>
            <a:pPr indent="0" lvl="0" marL="0" rtl="0" algn="l">
              <a:spcBef>
                <a:spcPts val="0"/>
              </a:spcBef>
              <a:spcAft>
                <a:spcPts val="0"/>
              </a:spcAft>
              <a:buClr>
                <a:schemeClr val="dk1"/>
              </a:buClr>
              <a:buSzPts val="1100"/>
              <a:buFont typeface="Arial"/>
              <a:buNone/>
            </a:pPr>
            <a:r>
              <a:rPr lang="en-GB"/>
              <a:t>make smaller devices and they're very</a:t>
            </a:r>
            <a:endParaRPr/>
          </a:p>
          <a:p>
            <a:pPr indent="0" lvl="0" marL="0" rtl="0" algn="l">
              <a:spcBef>
                <a:spcPts val="0"/>
              </a:spcBef>
              <a:spcAft>
                <a:spcPts val="0"/>
              </a:spcAft>
              <a:buClr>
                <a:schemeClr val="dk1"/>
              </a:buClr>
              <a:buSzPts val="1100"/>
              <a:buFont typeface="Arial"/>
              <a:buNone/>
            </a:pPr>
            <a:r>
              <a:rPr lang="en-GB"/>
              <a:t>rigid so they can suppress this growth</a:t>
            </a:r>
            <a:endParaRPr/>
          </a:p>
          <a:p>
            <a:pPr indent="0" lvl="0" marL="0" rtl="0" algn="l">
              <a:spcBef>
                <a:spcPts val="0"/>
              </a:spcBef>
              <a:spcAft>
                <a:spcPts val="0"/>
              </a:spcAft>
              <a:buClr>
                <a:schemeClr val="dk1"/>
              </a:buClr>
              <a:buSzPts val="1100"/>
              <a:buFont typeface="Arial"/>
              <a:buNone/>
            </a:pPr>
            <a:r>
              <a:rPr lang="en-GB"/>
              <a:t>growth of dendrites and potentially lead</a:t>
            </a:r>
            <a:endParaRPr/>
          </a:p>
          <a:p>
            <a:pPr indent="0" lvl="0" marL="0" rtl="0" algn="l">
              <a:spcBef>
                <a:spcPts val="0"/>
              </a:spcBef>
              <a:spcAft>
                <a:spcPts val="0"/>
              </a:spcAft>
              <a:buClr>
                <a:schemeClr val="dk1"/>
              </a:buClr>
              <a:buSzPts val="1100"/>
              <a:buFont typeface="Arial"/>
              <a:buNone/>
            </a:pPr>
            <a:r>
              <a:rPr lang="en-GB"/>
              <a:t>to increased of cycle life so so solids</a:t>
            </a:r>
            <a:endParaRPr/>
          </a:p>
          <a:p>
            <a:pPr indent="0" lvl="0" marL="0" rtl="0" algn="l">
              <a:spcBef>
                <a:spcPts val="0"/>
              </a:spcBef>
              <a:spcAft>
                <a:spcPts val="0"/>
              </a:spcAft>
              <a:buClr>
                <a:schemeClr val="dk1"/>
              </a:buClr>
              <a:buSzPts val="1100"/>
              <a:buFont typeface="Arial"/>
              <a:buNone/>
            </a:pPr>
            <a:r>
              <a:rPr lang="en-GB"/>
              <a:t>can can really help us on all four of</a:t>
            </a:r>
            <a:endParaRPr/>
          </a:p>
          <a:p>
            <a:pPr indent="0" lvl="0" marL="0" rtl="0" algn="l">
              <a:spcBef>
                <a:spcPts val="0"/>
              </a:spcBef>
              <a:spcAft>
                <a:spcPts val="0"/>
              </a:spcAft>
              <a:buClr>
                <a:schemeClr val="dk1"/>
              </a:buClr>
              <a:buSzPts val="1100"/>
              <a:buFont typeface="Arial"/>
              <a:buNone/>
            </a:pPr>
            <a:r>
              <a:rPr lang="en-GB"/>
              <a:t>these these metrics that we originally</a:t>
            </a:r>
            <a:endParaRPr/>
          </a:p>
          <a:p>
            <a:pPr indent="0" lvl="0" marL="0" rtl="0" algn="l">
              <a:spcBef>
                <a:spcPts val="0"/>
              </a:spcBef>
              <a:spcAft>
                <a:spcPts val="0"/>
              </a:spcAft>
              <a:buClr>
                <a:schemeClr val="dk1"/>
              </a:buClr>
              <a:buSzPts val="1100"/>
              <a:buFont typeface="Arial"/>
              <a:buNone/>
            </a:pPr>
            <a:r>
              <a:rPr lang="en-GB"/>
              <a:t>discussed so this is all to really to</a:t>
            </a:r>
            <a:endParaRPr/>
          </a:p>
          <a:p>
            <a:pPr indent="0" lvl="0" marL="0" rtl="0" algn="l">
              <a:spcBef>
                <a:spcPts val="0"/>
              </a:spcBef>
              <a:spcAft>
                <a:spcPts val="0"/>
              </a:spcAft>
              <a:buClr>
                <a:schemeClr val="dk1"/>
              </a:buClr>
              <a:buSzPts val="1100"/>
              <a:buFont typeface="Arial"/>
              <a:buNone/>
            </a:pPr>
            <a:r>
              <a:rPr lang="en-GB"/>
              <a:t>convince you that solid electrolytes are</a:t>
            </a:r>
            <a:endParaRPr/>
          </a:p>
          <a:p>
            <a:pPr indent="0" lvl="0" marL="0" rtl="0" algn="l">
              <a:spcBef>
                <a:spcPts val="0"/>
              </a:spcBef>
              <a:spcAft>
                <a:spcPts val="0"/>
              </a:spcAft>
              <a:buClr>
                <a:schemeClr val="dk1"/>
              </a:buClr>
              <a:buSzPts val="1100"/>
              <a:buFont typeface="Arial"/>
              <a:buNone/>
            </a:pPr>
            <a:r>
              <a:rPr lang="en-GB"/>
              <a:t>a really fascinating and I think very</a:t>
            </a:r>
            <a:endParaRPr/>
          </a:p>
          <a:p>
            <a:pPr indent="0" lvl="0" marL="0" rtl="0" algn="l">
              <a:spcBef>
                <a:spcPts val="0"/>
              </a:spcBef>
              <a:spcAft>
                <a:spcPts val="0"/>
              </a:spcAft>
              <a:buClr>
                <a:schemeClr val="dk1"/>
              </a:buClr>
              <a:buSzPts val="1100"/>
              <a:buFont typeface="Arial"/>
              <a:buNone/>
            </a:pPr>
            <a:r>
              <a:rPr lang="en-GB"/>
              <a:t>promising way to go to improve on</a:t>
            </a:r>
            <a:endParaRPr/>
          </a:p>
          <a:p>
            <a:pPr indent="0" lvl="0" marL="0" rtl="0" algn="l">
              <a:spcBef>
                <a:spcPts val="0"/>
              </a:spcBef>
              <a:spcAft>
                <a:spcPts val="0"/>
              </a:spcAft>
              <a:buClr>
                <a:schemeClr val="dk1"/>
              </a:buClr>
              <a:buSzPts val="1100"/>
              <a:buFont typeface="Arial"/>
              <a:buNone/>
            </a:pPr>
            <a:r>
              <a:rPr lang="en-GB"/>
              <a:t>battery technology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ca44ea99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ca44ea99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ca44ea99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ca44ea99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the other</a:t>
            </a:r>
            <a:endParaRPr/>
          </a:p>
          <a:p>
            <a:pPr indent="0" lvl="0" marL="0" rtl="0" algn="l">
              <a:spcBef>
                <a:spcPts val="0"/>
              </a:spcBef>
              <a:spcAft>
                <a:spcPts val="0"/>
              </a:spcAft>
              <a:buClr>
                <a:schemeClr val="dk1"/>
              </a:buClr>
              <a:buSzPts val="1100"/>
              <a:buFont typeface="Arial"/>
              <a:buNone/>
            </a:pPr>
            <a:r>
              <a:rPr lang="en-GB"/>
              <a:t>question is</a:t>
            </a:r>
            <a:endParaRPr/>
          </a:p>
          <a:p>
            <a:pPr indent="0" lvl="0" marL="0" rtl="0" algn="l">
              <a:spcBef>
                <a:spcPts val="0"/>
              </a:spcBef>
              <a:spcAft>
                <a:spcPts val="0"/>
              </a:spcAft>
              <a:buClr>
                <a:schemeClr val="dk1"/>
              </a:buClr>
              <a:buSzPts val="1100"/>
              <a:buFont typeface="Arial"/>
              <a:buNone/>
            </a:pPr>
            <a:r>
              <a:rPr lang="en-GB"/>
              <a:t>well hey if this is so great then why</a:t>
            </a:r>
            <a:endParaRPr/>
          </a:p>
          <a:p>
            <a:pPr indent="0" lvl="0" marL="0" rtl="0" algn="l">
              <a:spcBef>
                <a:spcPts val="0"/>
              </a:spcBef>
              <a:spcAft>
                <a:spcPts val="0"/>
              </a:spcAft>
              <a:buClr>
                <a:schemeClr val="dk1"/>
              </a:buClr>
              <a:buSzPts val="1100"/>
              <a:buFont typeface="Arial"/>
              <a:buNone/>
            </a:pPr>
            <a:r>
              <a:rPr lang="en-GB"/>
              <a:t>why doesn't it work why haven't why are</a:t>
            </a:r>
            <a:endParaRPr/>
          </a:p>
          <a:p>
            <a:pPr indent="0" lvl="0" marL="0" rtl="0" algn="l">
              <a:spcBef>
                <a:spcPts val="0"/>
              </a:spcBef>
              <a:spcAft>
                <a:spcPts val="0"/>
              </a:spcAft>
              <a:buClr>
                <a:schemeClr val="dk1"/>
              </a:buClr>
              <a:buSzPts val="1100"/>
              <a:buFont typeface="Arial"/>
              <a:buNone/>
            </a:pPr>
            <a:r>
              <a:rPr lang="en-GB"/>
              <a:t>we doing this now and the short answer</a:t>
            </a:r>
            <a:endParaRPr/>
          </a:p>
          <a:p>
            <a:pPr indent="0" lvl="0" marL="0" rtl="0" algn="l">
              <a:spcBef>
                <a:spcPts val="0"/>
              </a:spcBef>
              <a:spcAft>
                <a:spcPts val="0"/>
              </a:spcAft>
              <a:buClr>
                <a:schemeClr val="dk1"/>
              </a:buClr>
              <a:buSzPts val="1100"/>
              <a:buFont typeface="Arial"/>
              <a:buNone/>
            </a:pPr>
            <a:r>
              <a:rPr lang="en-GB"/>
              <a:t>is that we've been trying to do this for</a:t>
            </a:r>
            <a:endParaRPr/>
          </a:p>
          <a:p>
            <a:pPr indent="0" lvl="0" marL="0" rtl="0" algn="l">
              <a:spcBef>
                <a:spcPts val="0"/>
              </a:spcBef>
              <a:spcAft>
                <a:spcPts val="0"/>
              </a:spcAft>
              <a:buClr>
                <a:schemeClr val="dk1"/>
              </a:buClr>
              <a:buSzPts val="1100"/>
              <a:buFont typeface="Arial"/>
              <a:buNone/>
            </a:pPr>
            <a:r>
              <a:rPr lang="en-GB"/>
              <a:t>a long time and we haven't really been</a:t>
            </a:r>
            <a:endParaRPr/>
          </a:p>
          <a:p>
            <a:pPr indent="0" lvl="0" marL="0" rtl="0" algn="l">
              <a:spcBef>
                <a:spcPts val="0"/>
              </a:spcBef>
              <a:spcAft>
                <a:spcPts val="0"/>
              </a:spcAft>
              <a:buClr>
                <a:schemeClr val="dk1"/>
              </a:buClr>
              <a:buSzPts val="1100"/>
              <a:buFont typeface="Arial"/>
              <a:buNone/>
            </a:pPr>
            <a:r>
              <a:rPr lang="en-GB"/>
              <a:t>very successful so I think nothing</a:t>
            </a:r>
            <a:endParaRPr/>
          </a:p>
          <a:p>
            <a:pPr indent="0" lvl="0" marL="0" rtl="0" algn="l">
              <a:spcBef>
                <a:spcPts val="0"/>
              </a:spcBef>
              <a:spcAft>
                <a:spcPts val="0"/>
              </a:spcAft>
              <a:buClr>
                <a:schemeClr val="dk1"/>
              </a:buClr>
              <a:buSzPts val="1100"/>
              <a:buFont typeface="Arial"/>
              <a:buNone/>
            </a:pPr>
            <a:r>
              <a:rPr lang="en-GB"/>
              <a:t>really illustrates that better than the</a:t>
            </a:r>
            <a:endParaRPr/>
          </a:p>
          <a:p>
            <a:pPr indent="0" lvl="0" marL="0" rtl="0" algn="l">
              <a:spcBef>
                <a:spcPts val="0"/>
              </a:spcBef>
              <a:spcAft>
                <a:spcPts val="0"/>
              </a:spcAft>
              <a:buClr>
                <a:schemeClr val="dk1"/>
              </a:buClr>
              <a:buSzPts val="1100"/>
              <a:buFont typeface="Arial"/>
              <a:buNone/>
            </a:pPr>
            <a:r>
              <a:rPr lang="en-GB"/>
              <a:t>juxtaposition of these two papers this</a:t>
            </a:r>
            <a:endParaRPr/>
          </a:p>
          <a:p>
            <a:pPr indent="0" lvl="0" marL="0" rtl="0" algn="l">
              <a:spcBef>
                <a:spcPts val="0"/>
              </a:spcBef>
              <a:spcAft>
                <a:spcPts val="0"/>
              </a:spcAft>
              <a:buClr>
                <a:schemeClr val="dk1"/>
              </a:buClr>
              <a:buSzPts val="1100"/>
              <a:buFont typeface="Arial"/>
              <a:buNone/>
            </a:pPr>
            <a:r>
              <a:rPr lang="en-GB"/>
              <a:t>is a review a review not a paper a</a:t>
            </a:r>
            <a:endParaRPr/>
          </a:p>
          <a:p>
            <a:pPr indent="0" lvl="0" marL="0" rtl="0" algn="l">
              <a:spcBef>
                <a:spcPts val="0"/>
              </a:spcBef>
              <a:spcAft>
                <a:spcPts val="0"/>
              </a:spcAft>
              <a:buClr>
                <a:schemeClr val="dk1"/>
              </a:buClr>
              <a:buSzPts val="1100"/>
              <a:buFont typeface="Arial"/>
              <a:buNone/>
            </a:pPr>
            <a:r>
              <a:rPr lang="en-GB"/>
              <a:t>review on recent results on lithium ion</a:t>
            </a:r>
            <a:endParaRPr/>
          </a:p>
          <a:p>
            <a:pPr indent="0" lvl="0" marL="0" rtl="0" algn="l">
              <a:spcBef>
                <a:spcPts val="0"/>
              </a:spcBef>
              <a:spcAft>
                <a:spcPts val="0"/>
              </a:spcAft>
              <a:buClr>
                <a:schemeClr val="dk1"/>
              </a:buClr>
              <a:buSzPts val="1100"/>
              <a:buFont typeface="Arial"/>
              <a:buNone/>
            </a:pPr>
            <a:r>
              <a:rPr lang="en-GB"/>
              <a:t>conductors from 1976 and then this is a</a:t>
            </a:r>
            <a:endParaRPr/>
          </a:p>
          <a:p>
            <a:pPr indent="0" lvl="0" marL="0" rtl="0" algn="l">
              <a:spcBef>
                <a:spcPts val="0"/>
              </a:spcBef>
              <a:spcAft>
                <a:spcPts val="0"/>
              </a:spcAft>
              <a:buClr>
                <a:schemeClr val="dk1"/>
              </a:buClr>
              <a:buSzPts val="1100"/>
              <a:buFont typeface="Arial"/>
              <a:buNone/>
            </a:pPr>
            <a:r>
              <a:rPr lang="en-GB"/>
              <a:t>paper from I think 2011 one new material</a:t>
            </a:r>
            <a:endParaRPr/>
          </a:p>
          <a:p>
            <a:pPr indent="0" lvl="0" marL="0" rtl="0" algn="l">
              <a:spcBef>
                <a:spcPts val="0"/>
              </a:spcBef>
              <a:spcAft>
                <a:spcPts val="0"/>
              </a:spcAft>
              <a:buClr>
                <a:schemeClr val="dk1"/>
              </a:buClr>
              <a:buSzPts val="1100"/>
              <a:buFont typeface="Arial"/>
              <a:buNone/>
            </a:pPr>
            <a:r>
              <a:rPr lang="en-GB"/>
              <a:t>was found and it was a nature paper so</a:t>
            </a:r>
            <a:endParaRPr/>
          </a:p>
          <a:p>
            <a:pPr indent="0" lvl="0" marL="0" rtl="0" algn="l">
              <a:spcBef>
                <a:spcPts val="0"/>
              </a:spcBef>
              <a:spcAft>
                <a:spcPts val="0"/>
              </a:spcAft>
              <a:buClr>
                <a:schemeClr val="dk1"/>
              </a:buClr>
              <a:buSzPts val="1100"/>
              <a:buFont typeface="Arial"/>
              <a:buNone/>
            </a:pPr>
            <a:r>
              <a:rPr lang="en-GB"/>
              <a:t>these these are like 35 years apart you</a:t>
            </a:r>
            <a:endParaRPr/>
          </a:p>
          <a:p>
            <a:pPr indent="0" lvl="0" marL="0" rtl="0" algn="l">
              <a:spcBef>
                <a:spcPts val="0"/>
              </a:spcBef>
              <a:spcAft>
                <a:spcPts val="0"/>
              </a:spcAft>
              <a:buClr>
                <a:schemeClr val="dk1"/>
              </a:buClr>
              <a:buSzPts val="1100"/>
              <a:buFont typeface="Arial"/>
              <a:buNone/>
            </a:pPr>
            <a:r>
              <a:rPr lang="en-GB"/>
              <a:t>know by now it's over 40 years and we're</a:t>
            </a:r>
            <a:endParaRPr/>
          </a:p>
          <a:p>
            <a:pPr indent="0" lvl="0" marL="0" rtl="0" algn="l">
              <a:spcBef>
                <a:spcPts val="0"/>
              </a:spcBef>
              <a:spcAft>
                <a:spcPts val="0"/>
              </a:spcAft>
              <a:buClr>
                <a:schemeClr val="dk1"/>
              </a:buClr>
              <a:buSzPts val="1100"/>
              <a:buFont typeface="Arial"/>
              <a:buNone/>
            </a:pPr>
            <a:r>
              <a:rPr lang="en-GB"/>
              <a:t>still working on this problem so why is</a:t>
            </a:r>
            <a:endParaRPr/>
          </a:p>
          <a:p>
            <a:pPr indent="0" lvl="0" marL="0" rtl="0" algn="l">
              <a:spcBef>
                <a:spcPts val="0"/>
              </a:spcBef>
              <a:spcAft>
                <a:spcPts val="0"/>
              </a:spcAft>
              <a:buClr>
                <a:schemeClr val="dk1"/>
              </a:buClr>
              <a:buSzPts val="1100"/>
              <a:buFont typeface="Arial"/>
              <a:buNone/>
            </a:pPr>
            <a:r>
              <a:rPr lang="en-GB"/>
              <a:t>this so hard</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ca44ea99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ca44ea99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well solid electrolyte materials that</a:t>
            </a:r>
            <a:endParaRPr/>
          </a:p>
          <a:p>
            <a:pPr indent="0" lvl="0" marL="0" rtl="0" algn="l">
              <a:spcBef>
                <a:spcPts val="0"/>
              </a:spcBef>
              <a:spcAft>
                <a:spcPts val="0"/>
              </a:spcAft>
              <a:buClr>
                <a:schemeClr val="dk1"/>
              </a:buClr>
              <a:buSzPts val="1100"/>
              <a:buFont typeface="Arial"/>
              <a:buNone/>
            </a:pPr>
            <a:r>
              <a:rPr lang="en-GB"/>
              <a:t>that work in batteries have to satisfy a</a:t>
            </a:r>
            <a:endParaRPr/>
          </a:p>
          <a:p>
            <a:pPr indent="0" lvl="0" marL="0" rtl="0" algn="l">
              <a:spcBef>
                <a:spcPts val="0"/>
              </a:spcBef>
              <a:spcAft>
                <a:spcPts val="0"/>
              </a:spcAft>
              <a:buClr>
                <a:schemeClr val="dk1"/>
              </a:buClr>
              <a:buSzPts val="1100"/>
              <a:buFont typeface="Arial"/>
              <a:buNone/>
            </a:pPr>
            <a:r>
              <a:rPr lang="en-GB"/>
              <a:t>bunch of criteria at the same time and</a:t>
            </a:r>
            <a:endParaRPr/>
          </a:p>
          <a:p>
            <a:pPr indent="0" lvl="0" marL="0" rtl="0" algn="l">
              <a:spcBef>
                <a:spcPts val="0"/>
              </a:spcBef>
              <a:spcAft>
                <a:spcPts val="0"/>
              </a:spcAft>
              <a:buClr>
                <a:schemeClr val="dk1"/>
              </a:buClr>
              <a:buSzPts val="1100"/>
              <a:buFont typeface="Arial"/>
              <a:buNone/>
            </a:pPr>
            <a:r>
              <a:rPr lang="en-GB"/>
              <a:t>this this plot here from arpa-e I think</a:t>
            </a:r>
            <a:endParaRPr/>
          </a:p>
          <a:p>
            <a:pPr indent="0" lvl="0" marL="0" rtl="0" algn="l">
              <a:spcBef>
                <a:spcPts val="0"/>
              </a:spcBef>
              <a:spcAft>
                <a:spcPts val="0"/>
              </a:spcAft>
              <a:buClr>
                <a:schemeClr val="dk1"/>
              </a:buClr>
              <a:buSzPts val="1100"/>
              <a:buFont typeface="Arial"/>
              <a:buNone/>
            </a:pPr>
            <a:r>
              <a:rPr lang="en-GB"/>
              <a:t>really illustrates that well so there's</a:t>
            </a:r>
            <a:endParaRPr/>
          </a:p>
          <a:p>
            <a:pPr indent="0" lvl="0" marL="0" rtl="0" algn="l">
              <a:spcBef>
                <a:spcPts val="0"/>
              </a:spcBef>
              <a:spcAft>
                <a:spcPts val="0"/>
              </a:spcAft>
              <a:buClr>
                <a:schemeClr val="dk1"/>
              </a:buClr>
              <a:buSzPts val="1100"/>
              <a:buFont typeface="Arial"/>
              <a:buNone/>
            </a:pPr>
            <a:r>
              <a:rPr lang="en-GB"/>
              <a:t>you know these sort of conductivity and</a:t>
            </a:r>
            <a:endParaRPr/>
          </a:p>
          <a:p>
            <a:pPr indent="0" lvl="0" marL="0" rtl="0" algn="l">
              <a:spcBef>
                <a:spcPts val="0"/>
              </a:spcBef>
              <a:spcAft>
                <a:spcPts val="0"/>
              </a:spcAft>
              <a:buClr>
                <a:schemeClr val="dk1"/>
              </a:buClr>
              <a:buSzPts val="1100"/>
              <a:buFont typeface="Arial"/>
              <a:buNone/>
            </a:pPr>
            <a:r>
              <a:rPr lang="en-GB"/>
              <a:t>stability </a:t>
            </a:r>
            <a:endParaRPr/>
          </a:p>
          <a:p>
            <a:pPr indent="0" lvl="0" marL="0" rtl="0" algn="l">
              <a:spcBef>
                <a:spcPts val="0"/>
              </a:spcBef>
              <a:spcAft>
                <a:spcPts val="0"/>
              </a:spcAft>
              <a:buClr>
                <a:schemeClr val="dk1"/>
              </a:buClr>
              <a:buSzPts val="1100"/>
              <a:buFont typeface="Arial"/>
              <a:buNone/>
            </a:pPr>
            <a:r>
              <a:rPr lang="en-GB"/>
              <a:t>things like processing ease where you're</a:t>
            </a:r>
            <a:endParaRPr/>
          </a:p>
          <a:p>
            <a:pPr indent="0" lvl="0" marL="0" rtl="0" algn="l">
              <a:spcBef>
                <a:spcPts val="0"/>
              </a:spcBef>
              <a:spcAft>
                <a:spcPts val="0"/>
              </a:spcAft>
              <a:buClr>
                <a:schemeClr val="dk1"/>
              </a:buClr>
              <a:buSzPts val="1100"/>
              <a:buFont typeface="Arial"/>
              <a:buNone/>
            </a:pPr>
            <a:r>
              <a:rPr lang="en-GB"/>
              <a:t>thinking about like a manufacturing</a:t>
            </a:r>
            <a:endParaRPr/>
          </a:p>
          <a:p>
            <a:pPr indent="0" lvl="0" marL="0" rtl="0" algn="l">
              <a:spcBef>
                <a:spcPts val="0"/>
              </a:spcBef>
              <a:spcAft>
                <a:spcPts val="0"/>
              </a:spcAft>
              <a:buClr>
                <a:schemeClr val="dk1"/>
              </a:buClr>
              <a:buSzPts val="1100"/>
              <a:buFont typeface="Arial"/>
              <a:buNone/>
            </a:pPr>
            <a:r>
              <a:rPr lang="en-GB"/>
              <a:t>scale so there's just there's a lot of a</a:t>
            </a:r>
            <a:endParaRPr/>
          </a:p>
          <a:p>
            <a:pPr indent="0" lvl="0" marL="0" rtl="0" algn="l">
              <a:spcBef>
                <a:spcPts val="0"/>
              </a:spcBef>
              <a:spcAft>
                <a:spcPts val="0"/>
              </a:spcAft>
              <a:buClr>
                <a:schemeClr val="dk1"/>
              </a:buClr>
              <a:buSzPts val="1100"/>
              <a:buFont typeface="Arial"/>
              <a:buNone/>
            </a:pPr>
            <a:r>
              <a:rPr lang="en-GB"/>
              <a:t>lot of requirements that you have to to</a:t>
            </a:r>
            <a:endParaRPr/>
          </a:p>
          <a:p>
            <a:pPr indent="0" lvl="0" marL="0" rtl="0" algn="l">
              <a:spcBef>
                <a:spcPts val="0"/>
              </a:spcBef>
              <a:spcAft>
                <a:spcPts val="0"/>
              </a:spcAft>
              <a:buClr>
                <a:schemeClr val="dk1"/>
              </a:buClr>
              <a:buSzPts val="1100"/>
              <a:buFont typeface="Arial"/>
              <a:buNone/>
            </a:pPr>
            <a:r>
              <a:rPr lang="en-GB"/>
              <a:t>meet at once and if we're searching for</a:t>
            </a:r>
            <a:endParaRPr/>
          </a:p>
          <a:p>
            <a:pPr indent="0" lvl="0" marL="0" rtl="0" algn="l">
              <a:spcBef>
                <a:spcPts val="0"/>
              </a:spcBef>
              <a:spcAft>
                <a:spcPts val="0"/>
              </a:spcAft>
              <a:buClr>
                <a:schemeClr val="dk1"/>
              </a:buClr>
              <a:buSzPts val="1100"/>
              <a:buFont typeface="Arial"/>
              <a:buNone/>
            </a:pPr>
            <a:r>
              <a:rPr lang="en-GB"/>
              <a:t>promising materials based on trial and</a:t>
            </a:r>
            <a:endParaRPr/>
          </a:p>
          <a:p>
            <a:pPr indent="0" lvl="0" marL="0" rtl="0" algn="l">
              <a:spcBef>
                <a:spcPts val="0"/>
              </a:spcBef>
              <a:spcAft>
                <a:spcPts val="0"/>
              </a:spcAft>
              <a:buClr>
                <a:schemeClr val="dk1"/>
              </a:buClr>
              <a:buSzPts val="1100"/>
              <a:buFont typeface="Arial"/>
              <a:buNone/>
            </a:pPr>
            <a:r>
              <a:rPr lang="en-GB"/>
              <a:t>error just mathematically you can see</a:t>
            </a:r>
            <a:endParaRPr/>
          </a:p>
          <a:p>
            <a:pPr indent="0" lvl="0" marL="0" rtl="0" algn="l">
              <a:spcBef>
                <a:spcPts val="0"/>
              </a:spcBef>
              <a:spcAft>
                <a:spcPts val="0"/>
              </a:spcAft>
              <a:buClr>
                <a:schemeClr val="dk1"/>
              </a:buClr>
              <a:buSzPts val="1100"/>
              <a:buFont typeface="Arial"/>
              <a:buNone/>
            </a:pPr>
            <a:r>
              <a:rPr lang="en-GB"/>
              <a:t>that you know if you draw material at</a:t>
            </a:r>
            <a:endParaRPr/>
          </a:p>
          <a:p>
            <a:pPr indent="0" lvl="0" marL="0" rtl="0" algn="l">
              <a:spcBef>
                <a:spcPts val="0"/>
              </a:spcBef>
              <a:spcAft>
                <a:spcPts val="0"/>
              </a:spcAft>
              <a:buClr>
                <a:schemeClr val="dk1"/>
              </a:buClr>
              <a:buSzPts val="1100"/>
              <a:buFont typeface="Arial"/>
              <a:buNone/>
            </a:pPr>
            <a:r>
              <a:rPr lang="en-GB"/>
              <a:t>random what are the odds that you're</a:t>
            </a:r>
            <a:endParaRPr/>
          </a:p>
          <a:p>
            <a:pPr indent="0" lvl="0" marL="0" rtl="0" algn="l">
              <a:spcBef>
                <a:spcPts val="0"/>
              </a:spcBef>
              <a:spcAft>
                <a:spcPts val="0"/>
              </a:spcAft>
              <a:buClr>
                <a:schemeClr val="dk1"/>
              </a:buClr>
              <a:buSzPts val="1100"/>
              <a:buFont typeface="Arial"/>
              <a:buNone/>
            </a:pPr>
            <a:r>
              <a:rPr lang="en-GB"/>
              <a:t>gonna satisfy ten criteria at once which</a:t>
            </a:r>
            <a:endParaRPr/>
          </a:p>
          <a:p>
            <a:pPr indent="0" lvl="0" marL="0" rtl="0" algn="l">
              <a:spcBef>
                <a:spcPts val="0"/>
              </a:spcBef>
              <a:spcAft>
                <a:spcPts val="0"/>
              </a:spcAft>
              <a:buClr>
                <a:schemeClr val="dk1"/>
              </a:buClr>
              <a:buSzPts val="1100"/>
              <a:buFont typeface="Arial"/>
              <a:buNone/>
            </a:pPr>
            <a:r>
              <a:rPr lang="en-GB"/>
              <a:t>are your probably hard to satisfy just</a:t>
            </a:r>
            <a:endParaRPr/>
          </a:p>
          <a:p>
            <a:pPr indent="0" lvl="0" marL="0" rtl="0" algn="l">
              <a:spcBef>
                <a:spcPts val="0"/>
              </a:spcBef>
              <a:spcAft>
                <a:spcPts val="0"/>
              </a:spcAft>
              <a:buClr>
                <a:schemeClr val="dk1"/>
              </a:buClr>
              <a:buSzPts val="1100"/>
              <a:buFont typeface="Arial"/>
              <a:buNone/>
            </a:pPr>
            <a:r>
              <a:rPr lang="en-GB"/>
              <a:t>one of them</a:t>
            </a:r>
            <a:endParaRPr/>
          </a:p>
          <a:p>
            <a:pPr indent="0" lvl="0" marL="0" rtl="0" algn="l">
              <a:spcBef>
                <a:spcPts val="0"/>
              </a:spcBef>
              <a:spcAft>
                <a:spcPts val="0"/>
              </a:spcAft>
              <a:buClr>
                <a:schemeClr val="dk1"/>
              </a:buClr>
              <a:buSzPts val="1100"/>
              <a:buFont typeface="Arial"/>
              <a:buNone/>
            </a:pPr>
            <a:r>
              <a:rPr lang="en-GB"/>
              <a:t>but if you're trying to satisfy ten at</a:t>
            </a:r>
            <a:endParaRPr/>
          </a:p>
          <a:p>
            <a:pPr indent="0" lvl="0" marL="0" rtl="0" algn="l">
              <a:spcBef>
                <a:spcPts val="0"/>
              </a:spcBef>
              <a:spcAft>
                <a:spcPts val="0"/>
              </a:spcAft>
              <a:buClr>
                <a:schemeClr val="dk1"/>
              </a:buClr>
              <a:buSzPts val="1100"/>
              <a:buFont typeface="Arial"/>
              <a:buNone/>
            </a:pPr>
            <a:r>
              <a:rPr lang="en-GB"/>
              <a:t>once it's just gonna be a you know a lot</a:t>
            </a:r>
            <a:endParaRPr/>
          </a:p>
          <a:p>
            <a:pPr indent="0" lvl="0" marL="0" rtl="0" algn="l">
              <a:spcBef>
                <a:spcPts val="0"/>
              </a:spcBef>
              <a:spcAft>
                <a:spcPts val="0"/>
              </a:spcAft>
              <a:buClr>
                <a:schemeClr val="dk1"/>
              </a:buClr>
              <a:buSzPts val="1100"/>
              <a:buFont typeface="Arial"/>
              <a:buNone/>
            </a:pPr>
            <a:r>
              <a:rPr lang="en-GB"/>
              <a:t>harder to do mathematically yours gonna</a:t>
            </a:r>
            <a:endParaRPr/>
          </a:p>
          <a:p>
            <a:pPr indent="0" lvl="0" marL="0" rtl="0" algn="l">
              <a:spcBef>
                <a:spcPts val="0"/>
              </a:spcBef>
              <a:spcAft>
                <a:spcPts val="0"/>
              </a:spcAft>
              <a:buClr>
                <a:schemeClr val="dk1"/>
              </a:buClr>
              <a:buSzPts val="1100"/>
              <a:buFont typeface="Arial"/>
              <a:buNone/>
            </a:pPr>
            <a:r>
              <a:rPr lang="en-GB"/>
              <a:t>have to do a lot more trial and error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Lithium phosphorus oxynitride (LiPON)</a:t>
            </a:r>
            <a:endParaRPr/>
          </a:p>
          <a:p>
            <a:pPr indent="0" lvl="0" marL="0" rtl="0" algn="l">
              <a:spcBef>
                <a:spcPts val="0"/>
              </a:spcBef>
              <a:spcAft>
                <a:spcPts val="0"/>
              </a:spcAft>
              <a:buClr>
                <a:schemeClr val="dk1"/>
              </a:buClr>
              <a:buSzPts val="1100"/>
              <a:buFont typeface="Arial"/>
              <a:buNone/>
            </a:pPr>
            <a:r>
              <a:rPr lang="en-GB"/>
              <a:t>Li7La3Zr2O12</a:t>
            </a:r>
            <a:endParaRPr/>
          </a:p>
          <a:p>
            <a:pPr indent="0" lvl="0" marL="0" rtl="0" algn="l">
              <a:spcBef>
                <a:spcPts val="0"/>
              </a:spcBef>
              <a:spcAft>
                <a:spcPts val="0"/>
              </a:spcAft>
              <a:buClr>
                <a:schemeClr val="dk1"/>
              </a:buClr>
              <a:buSzPts val="1100"/>
              <a:buFont typeface="Arial"/>
              <a:buNone/>
            </a:pPr>
            <a:r>
              <a:rPr lang="en-GB"/>
              <a:t>Li10GeP2S12</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gif"/><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7.jpg"/><Relationship Id="rId6"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citroen.in/" TargetMode="External"/><Relationship Id="rId4" Type="http://schemas.openxmlformats.org/officeDocument/2006/relationships/hyperlink" Target="https://www.massnetcomms.org/software-to-simplify-solar-farm-design/" TargetMode="External"/><Relationship Id="rId5" Type="http://schemas.openxmlformats.org/officeDocument/2006/relationships/hyperlink" Target="https://www.ga-asi.com/remotely-piloted-aircraft/mq-9a" TargetMode="External"/><Relationship Id="rId6" Type="http://schemas.openxmlformats.org/officeDocument/2006/relationships/hyperlink" Target="https://www.apple.com/in/"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Building a Better Battery with Data Driven Techniques</a:t>
            </a:r>
            <a:endParaRPr/>
          </a:p>
        </p:txBody>
      </p:sp>
      <p:sp>
        <p:nvSpPr>
          <p:cNvPr id="87" name="Google Shape;87;p13"/>
          <p:cNvSpPr txBox="1"/>
          <p:nvPr/>
        </p:nvSpPr>
        <p:spPr>
          <a:xfrm>
            <a:off x="882850" y="2794375"/>
            <a:ext cx="71625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GB">
                <a:latin typeface="Lato"/>
                <a:ea typeface="Lato"/>
                <a:cs typeface="Lato"/>
                <a:sym typeface="Lato"/>
              </a:rPr>
              <a:t>Under the </a:t>
            </a:r>
            <a:r>
              <a:rPr i="1" lang="en-GB">
                <a:latin typeface="Lato"/>
                <a:ea typeface="Lato"/>
                <a:cs typeface="Lato"/>
                <a:sym typeface="Lato"/>
              </a:rPr>
              <a:t>Supervision</a:t>
            </a:r>
            <a:r>
              <a:rPr i="1" lang="en-GB">
                <a:latin typeface="Lato"/>
                <a:ea typeface="Lato"/>
                <a:cs typeface="Lato"/>
                <a:sym typeface="Lato"/>
              </a:rPr>
              <a:t> of</a:t>
            </a:r>
            <a:endParaRPr i="1">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Dr. B. Pattabhi Ramaiah</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a:p>
            <a:pPr indent="0" lvl="0" marL="0" rtl="0" algn="ctr">
              <a:spcBef>
                <a:spcPts val="0"/>
              </a:spcBef>
              <a:spcAft>
                <a:spcPts val="0"/>
              </a:spcAft>
              <a:buNone/>
            </a:pPr>
            <a:r>
              <a:rPr i="1" lang="en-GB">
                <a:latin typeface="Lato"/>
                <a:ea typeface="Lato"/>
                <a:cs typeface="Lato"/>
                <a:sym typeface="Lato"/>
              </a:rPr>
              <a:t>Submitted by</a:t>
            </a:r>
            <a:endParaRPr i="1">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Prateek Gandhi</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MTech, Mechanical Systems Design</a:t>
            </a:r>
            <a:endParaRPr>
              <a:latin typeface="Lato"/>
              <a:ea typeface="Lato"/>
              <a:cs typeface="Lato"/>
              <a:sym typeface="Lato"/>
            </a:endParaRPr>
          </a:p>
          <a:p>
            <a:pPr indent="0" lvl="0" marL="0" rtl="0" algn="ctr">
              <a:spcBef>
                <a:spcPts val="0"/>
              </a:spcBef>
              <a:spcAft>
                <a:spcPts val="0"/>
              </a:spcAft>
              <a:buNone/>
            </a:pPr>
            <a:r>
              <a:rPr lang="en-GB">
                <a:latin typeface="Lato"/>
                <a:ea typeface="Lato"/>
                <a:cs typeface="Lato"/>
                <a:sym typeface="Lato"/>
              </a:rPr>
              <a:t>IIT Bhubaneswar</a:t>
            </a:r>
            <a:endParaRPr>
              <a:latin typeface="Lato"/>
              <a:ea typeface="Lato"/>
              <a:cs typeface="Lato"/>
              <a:sym typeface="Lato"/>
            </a:endParaRPr>
          </a:p>
          <a:p>
            <a:pPr indent="0" lvl="0" marL="0" rtl="0" algn="ctr">
              <a:spcBef>
                <a:spcPts val="0"/>
              </a:spcBef>
              <a:spcAft>
                <a:spcPts val="0"/>
              </a:spcAft>
              <a:buNone/>
            </a:pPr>
            <a:r>
              <a:t/>
            </a:r>
            <a:endParaRPr>
              <a:latin typeface="Lato"/>
              <a:ea typeface="Lato"/>
              <a:cs typeface="Lato"/>
              <a:sym typeface="Lato"/>
            </a:endParaRPr>
          </a:p>
        </p:txBody>
      </p:sp>
      <p:sp>
        <p:nvSpPr>
          <p:cNvPr id="88" name="Google Shape;88;p1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Existing discovery efforts are driven by trial and error</a:t>
            </a:r>
            <a:endParaRPr/>
          </a:p>
        </p:txBody>
      </p:sp>
      <p:pic>
        <p:nvPicPr>
          <p:cNvPr id="186" name="Google Shape;186;p22"/>
          <p:cNvPicPr preferRelativeResize="0"/>
          <p:nvPr/>
        </p:nvPicPr>
        <p:blipFill rotWithShape="1">
          <a:blip r:embed="rId3">
            <a:alphaModFix/>
          </a:blip>
          <a:srcRect b="23704" l="10874" r="57540" t="27350"/>
          <a:stretch/>
        </p:blipFill>
        <p:spPr>
          <a:xfrm>
            <a:off x="729450" y="1833901"/>
            <a:ext cx="2628048" cy="2290799"/>
          </a:xfrm>
          <a:prstGeom prst="rect">
            <a:avLst/>
          </a:prstGeom>
          <a:noFill/>
          <a:ln>
            <a:noFill/>
          </a:ln>
        </p:spPr>
      </p:pic>
      <p:sp>
        <p:nvSpPr>
          <p:cNvPr id="187" name="Google Shape;187;p22"/>
          <p:cNvSpPr txBox="1"/>
          <p:nvPr/>
        </p:nvSpPr>
        <p:spPr>
          <a:xfrm>
            <a:off x="5546775" y="1853850"/>
            <a:ext cx="3042300" cy="24012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This can be formulated as a supervised learning problem:</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f(X) = Y</a:t>
            </a:r>
            <a:endParaRPr sz="1200">
              <a:latin typeface="Lato"/>
              <a:ea typeface="Lato"/>
              <a:cs typeface="Lato"/>
              <a:sym typeface="Lato"/>
            </a:endParaRPr>
          </a:p>
          <a:p>
            <a:pPr indent="0" lvl="0" marL="0" rtl="0" algn="ctr">
              <a:spcBef>
                <a:spcPts val="0"/>
              </a:spcBef>
              <a:spcAft>
                <a:spcPts val="0"/>
              </a:spcAft>
              <a:buNone/>
            </a:pPr>
            <a:r>
              <a:t/>
            </a:r>
            <a:endParaRPr sz="1200">
              <a:latin typeface="Lato"/>
              <a:ea typeface="Lato"/>
              <a:cs typeface="Lato"/>
              <a:sym typeface="Lato"/>
            </a:endParaRPr>
          </a:p>
          <a:p>
            <a:pPr indent="0" lvl="0" marL="0" rtl="0" algn="ctr">
              <a:spcBef>
                <a:spcPts val="0"/>
              </a:spcBef>
              <a:spcAft>
                <a:spcPts val="0"/>
              </a:spcAft>
              <a:buNone/>
            </a:pPr>
            <a:r>
              <a:rPr lang="en-GB" sz="1200">
                <a:latin typeface="Lato"/>
                <a:ea typeface="Lato"/>
                <a:cs typeface="Lato"/>
                <a:sym typeface="Lato"/>
              </a:rPr>
              <a:t>f(structure) = property</a:t>
            </a:r>
            <a:endParaRPr sz="1200">
              <a:latin typeface="Lato"/>
              <a:ea typeface="Lato"/>
              <a:cs typeface="Lato"/>
              <a:sym typeface="Lato"/>
            </a:endParaRPr>
          </a:p>
          <a:p>
            <a:pPr indent="0" lvl="0" marL="0" rtl="0" algn="ctr">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Can we learn effectively from the data we have already generated?</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GB" sz="1200">
                <a:solidFill>
                  <a:schemeClr val="accent3"/>
                </a:solidFill>
                <a:latin typeface="Lato"/>
                <a:ea typeface="Lato"/>
                <a:cs typeface="Lato"/>
                <a:sym typeface="Lato"/>
              </a:rPr>
              <a:t>Machine Learning may improve success rate beyond trial-and-error!</a:t>
            </a:r>
            <a:endParaRPr sz="1200">
              <a:solidFill>
                <a:schemeClr val="accent3"/>
              </a:solidFill>
              <a:latin typeface="Lato"/>
              <a:ea typeface="Lato"/>
              <a:cs typeface="Lato"/>
              <a:sym typeface="Lato"/>
            </a:endParaRPr>
          </a:p>
        </p:txBody>
      </p:sp>
      <p:sp>
        <p:nvSpPr>
          <p:cNvPr id="188" name="Google Shape;188;p22"/>
          <p:cNvSpPr txBox="1"/>
          <p:nvPr/>
        </p:nvSpPr>
        <p:spPr>
          <a:xfrm>
            <a:off x="729450" y="4082100"/>
            <a:ext cx="471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XY pairs where X is a material that was picked by a random guess and Y is the property which was being measured</a:t>
            </a:r>
            <a:r>
              <a:rPr lang="en-GB" sz="1200">
                <a:latin typeface="Lato"/>
                <a:ea typeface="Lato"/>
                <a:cs typeface="Lato"/>
                <a:sym typeface="Lato"/>
              </a:rPr>
              <a:t> [5]</a:t>
            </a:r>
            <a:endParaRPr sz="1200">
              <a:latin typeface="Lato"/>
              <a:ea typeface="Lato"/>
              <a:cs typeface="Lato"/>
              <a:sym typeface="Lato"/>
            </a:endParaRPr>
          </a:p>
        </p:txBody>
      </p:sp>
      <p:sp>
        <p:nvSpPr>
          <p:cNvPr id="189" name="Google Shape;189;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0" name="Google Shape;190;p22"/>
          <p:cNvSpPr txBox="1"/>
          <p:nvPr/>
        </p:nvSpPr>
        <p:spPr>
          <a:xfrm>
            <a:off x="729450" y="45300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91" name="Google Shape;191;p2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Brute force experimental and computational searches </a:t>
            </a:r>
            <a:endParaRPr/>
          </a:p>
        </p:txBody>
      </p:sp>
      <p:sp>
        <p:nvSpPr>
          <p:cNvPr id="197" name="Google Shape;197;p23"/>
          <p:cNvSpPr txBox="1"/>
          <p:nvPr/>
        </p:nvSpPr>
        <p:spPr>
          <a:xfrm>
            <a:off x="849000" y="2327675"/>
            <a:ext cx="75687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3 days/candidate material  x  12,000 candidates = 100 years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t</a:t>
            </a:r>
            <a:r>
              <a:rPr lang="en-GB">
                <a:latin typeface="Lato"/>
                <a:ea typeface="Lato"/>
                <a:cs typeface="Lato"/>
                <a:sym typeface="Lato"/>
              </a:rPr>
              <a:t>he billions (infinite) more materials in the universe and all their combinations = </a:t>
            </a:r>
            <a:r>
              <a:rPr lang="en-GB">
                <a:latin typeface="Lato"/>
                <a:ea typeface="Lato"/>
                <a:cs typeface="Lato"/>
                <a:sym typeface="Lato"/>
              </a:rPr>
              <a:t>difficult</a:t>
            </a:r>
            <a:r>
              <a:rPr lang="en-GB">
                <a:latin typeface="Lato"/>
                <a:ea typeface="Lato"/>
                <a:cs typeface="Lato"/>
                <a:sym typeface="Lato"/>
              </a:rPr>
              <a:t>, unmanageable and complex[5]</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Alternative approach: Use ML to make a rapidly computational model</a:t>
            </a:r>
            <a:endParaRPr>
              <a:latin typeface="Lato"/>
              <a:ea typeface="Lato"/>
              <a:cs typeface="Lato"/>
              <a:sym typeface="Lato"/>
            </a:endParaRPr>
          </a:p>
        </p:txBody>
      </p:sp>
      <p:sp>
        <p:nvSpPr>
          <p:cNvPr id="198" name="Google Shape;198;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99" name="Google Shape;199;p23"/>
          <p:cNvSpPr txBox="1"/>
          <p:nvPr/>
        </p:nvSpPr>
        <p:spPr>
          <a:xfrm>
            <a:off x="729450" y="440980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00" name="Google Shape;200;p2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ML has the potential to fill the gap, enabling searches of large spaces of materials </a:t>
            </a:r>
            <a:endParaRPr/>
          </a:p>
        </p:txBody>
      </p:sp>
      <p:pic>
        <p:nvPicPr>
          <p:cNvPr id="206" name="Google Shape;206;p24"/>
          <p:cNvPicPr preferRelativeResize="0"/>
          <p:nvPr/>
        </p:nvPicPr>
        <p:blipFill rotWithShape="1">
          <a:blip r:embed="rId3">
            <a:alphaModFix/>
          </a:blip>
          <a:srcRect b="8410" l="31528" r="25404" t="25933"/>
          <a:stretch/>
        </p:blipFill>
        <p:spPr>
          <a:xfrm>
            <a:off x="4647925" y="2169625"/>
            <a:ext cx="2950277" cy="2519675"/>
          </a:xfrm>
          <a:prstGeom prst="rect">
            <a:avLst/>
          </a:prstGeom>
          <a:noFill/>
          <a:ln>
            <a:noFill/>
          </a:ln>
        </p:spPr>
      </p:pic>
      <p:sp>
        <p:nvSpPr>
          <p:cNvPr id="207" name="Google Shape;207;p24"/>
          <p:cNvSpPr txBox="1"/>
          <p:nvPr/>
        </p:nvSpPr>
        <p:spPr>
          <a:xfrm>
            <a:off x="729450" y="2967750"/>
            <a:ext cx="222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Comparison of ML, DFT and Experiments on size of searchable space and accuracy.</a:t>
            </a:r>
            <a:r>
              <a:rPr lang="en-GB" sz="1200">
                <a:latin typeface="Lato"/>
                <a:ea typeface="Lato"/>
                <a:cs typeface="Lato"/>
                <a:sym typeface="Lato"/>
              </a:rPr>
              <a:t> [7]</a:t>
            </a:r>
            <a:endParaRPr sz="1200">
              <a:latin typeface="Lato"/>
              <a:ea typeface="Lato"/>
              <a:cs typeface="Lato"/>
              <a:sym typeface="Lato"/>
            </a:endParaRPr>
          </a:p>
        </p:txBody>
      </p:sp>
      <p:sp>
        <p:nvSpPr>
          <p:cNvPr id="208" name="Google Shape;208;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09" name="Google Shape;209;p24"/>
          <p:cNvSpPr txBox="1"/>
          <p:nvPr/>
        </p:nvSpPr>
        <p:spPr>
          <a:xfrm>
            <a:off x="729450" y="45442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[7] </a:t>
            </a:r>
            <a:r>
              <a:rPr lang="en-GB" sz="900">
                <a:latin typeface="Lato"/>
                <a:ea typeface="Lato"/>
                <a:cs typeface="Lato"/>
                <a:sym typeface="Lato"/>
              </a:rPr>
              <a:t>Cubuk, Ekin D., Austin D. Sendek, and Evan J. Reed. "Screening billions of candidates for solid lithium-ion conductors: A transfer learning approach for small data." The Journal of chemical physics 150, no. 21 (2019): 214701.</a:t>
            </a:r>
            <a:endParaRPr sz="1200">
              <a:latin typeface="Lato"/>
              <a:ea typeface="Lato"/>
              <a:cs typeface="Lato"/>
              <a:sym typeface="Lato"/>
            </a:endParaRPr>
          </a:p>
        </p:txBody>
      </p:sp>
      <p:sp>
        <p:nvSpPr>
          <p:cNvPr id="210" name="Google Shape;210;p2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Process of model building</a:t>
            </a:r>
            <a:endParaRPr/>
          </a:p>
        </p:txBody>
      </p:sp>
      <p:pic>
        <p:nvPicPr>
          <p:cNvPr id="216" name="Google Shape;216;p25"/>
          <p:cNvPicPr preferRelativeResize="0"/>
          <p:nvPr/>
        </p:nvPicPr>
        <p:blipFill rotWithShape="1">
          <a:blip r:embed="rId3">
            <a:alphaModFix/>
          </a:blip>
          <a:srcRect b="31875" l="4195" r="21009" t="1758"/>
          <a:stretch/>
        </p:blipFill>
        <p:spPr>
          <a:xfrm>
            <a:off x="793125" y="2129575"/>
            <a:ext cx="3969048" cy="1980974"/>
          </a:xfrm>
          <a:prstGeom prst="rect">
            <a:avLst/>
          </a:prstGeom>
          <a:noFill/>
          <a:ln>
            <a:noFill/>
          </a:ln>
        </p:spPr>
      </p:pic>
      <p:pic>
        <p:nvPicPr>
          <p:cNvPr id="217" name="Google Shape;217;p25"/>
          <p:cNvPicPr preferRelativeResize="0"/>
          <p:nvPr/>
        </p:nvPicPr>
        <p:blipFill rotWithShape="1">
          <a:blip r:embed="rId4">
            <a:alphaModFix/>
          </a:blip>
          <a:srcRect b="2381" l="3010" r="24278" t="36226"/>
          <a:stretch/>
        </p:blipFill>
        <p:spPr>
          <a:xfrm>
            <a:off x="5079825" y="1959750"/>
            <a:ext cx="3604901" cy="1712124"/>
          </a:xfrm>
          <a:prstGeom prst="rect">
            <a:avLst/>
          </a:prstGeom>
          <a:noFill/>
          <a:ln>
            <a:noFill/>
          </a:ln>
        </p:spPr>
      </p:pic>
      <p:sp>
        <p:nvSpPr>
          <p:cNvPr id="218" name="Google Shape;218;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19" name="Google Shape;219;p25"/>
          <p:cNvSpPr txBox="1"/>
          <p:nvPr/>
        </p:nvSpPr>
        <p:spPr>
          <a:xfrm>
            <a:off x="729450" y="4508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[7] Cubuk, Ekin D., Austin D. Sendek, and Evan J. Reed. "Screening billions of candidates for solid lithium-ion conductors: A transfer learning approach for small data." The Journal of chemical physics 150, no. 21 (2019): 214701.</a:t>
            </a:r>
            <a:endParaRPr sz="1200">
              <a:latin typeface="Lato"/>
              <a:ea typeface="Lato"/>
              <a:cs typeface="Lato"/>
              <a:sym typeface="Lato"/>
            </a:endParaRPr>
          </a:p>
        </p:txBody>
      </p:sp>
      <p:sp>
        <p:nvSpPr>
          <p:cNvPr id="220" name="Google Shape;220;p25"/>
          <p:cNvSpPr txBox="1"/>
          <p:nvPr/>
        </p:nvSpPr>
        <p:spPr>
          <a:xfrm>
            <a:off x="1807350" y="3953938"/>
            <a:ext cx="5532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 Difference between conventional and data-driven approach </a:t>
            </a:r>
            <a:r>
              <a:rPr baseline="30000" lang="en-GB">
                <a:latin typeface="Lato"/>
                <a:ea typeface="Lato"/>
                <a:cs typeface="Lato"/>
                <a:sym typeface="Lato"/>
              </a:rPr>
              <a:t>[7]</a:t>
            </a:r>
            <a:endParaRPr baseline="30000">
              <a:latin typeface="Lato"/>
              <a:ea typeface="Lato"/>
              <a:cs typeface="Lato"/>
              <a:sym typeface="Lato"/>
            </a:endParaRPr>
          </a:p>
        </p:txBody>
      </p:sp>
      <p:sp>
        <p:nvSpPr>
          <p:cNvPr id="221" name="Google Shape;221;p2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40 experimental </a:t>
            </a:r>
            <a:r>
              <a:rPr lang="en-GB"/>
              <a:t>measurements</a:t>
            </a:r>
            <a:r>
              <a:rPr lang="en-GB"/>
              <a:t> of conductivity</a:t>
            </a:r>
            <a:endParaRPr/>
          </a:p>
        </p:txBody>
      </p:sp>
      <p:sp>
        <p:nvSpPr>
          <p:cNvPr id="227" name="Google Shape;227;p26"/>
          <p:cNvSpPr txBox="1"/>
          <p:nvPr/>
        </p:nvSpPr>
        <p:spPr>
          <a:xfrm>
            <a:off x="877300" y="2101275"/>
            <a:ext cx="75405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No single feature has strong </a:t>
            </a:r>
            <a:r>
              <a:rPr lang="en-GB">
                <a:latin typeface="Lato"/>
                <a:ea typeface="Lato"/>
                <a:cs typeface="Lato"/>
                <a:sym typeface="Lato"/>
              </a:rPr>
              <a:t>correlation</a:t>
            </a:r>
            <a:r>
              <a:rPr lang="en-GB">
                <a:latin typeface="Lato"/>
                <a:ea typeface="Lato"/>
                <a:cs typeface="Lato"/>
                <a:sym typeface="Lato"/>
              </a:rPr>
              <a:t> with ionic </a:t>
            </a:r>
            <a:r>
              <a:rPr lang="en-GB">
                <a:latin typeface="Lato"/>
                <a:ea typeface="Lato"/>
                <a:cs typeface="Lato"/>
                <a:sym typeface="Lato"/>
              </a:rPr>
              <a:t>conductivity</a:t>
            </a:r>
            <a:r>
              <a:rPr lang="en-GB">
                <a:latin typeface="Lato"/>
                <a:ea typeface="Lato"/>
                <a:cs typeface="Lato"/>
                <a:sym typeface="Lato"/>
              </a:rPr>
              <a:t> across all the 40 materials.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Hence, they adopted a binary </a:t>
            </a:r>
            <a:r>
              <a:rPr lang="en-GB">
                <a:latin typeface="Lato"/>
                <a:ea typeface="Lato"/>
                <a:cs typeface="Lato"/>
                <a:sym typeface="Lato"/>
              </a:rPr>
              <a:t>classification</a:t>
            </a:r>
            <a:r>
              <a:rPr lang="en-GB">
                <a:latin typeface="Lato"/>
                <a:ea typeface="Lato"/>
                <a:cs typeface="Lato"/>
                <a:sym typeface="Lato"/>
              </a:rPr>
              <a:t> </a:t>
            </a:r>
            <a:r>
              <a:rPr lang="en-GB">
                <a:latin typeface="Lato"/>
                <a:ea typeface="Lato"/>
                <a:cs typeface="Lato"/>
                <a:sym typeface="Lato"/>
              </a:rPr>
              <a:t>strategy</a:t>
            </a:r>
            <a:r>
              <a:rPr lang="en-GB">
                <a:latin typeface="Lato"/>
                <a:ea typeface="Lato"/>
                <a:cs typeface="Lato"/>
                <a:sym typeface="Lato"/>
              </a:rPr>
              <a:t> with a 10^-4 S/cm boundary, </a:t>
            </a:r>
            <a:r>
              <a:rPr lang="en-GB">
                <a:latin typeface="Lato"/>
                <a:ea typeface="Lato"/>
                <a:cs typeface="Lato"/>
                <a:sym typeface="Lato"/>
              </a:rPr>
              <a:t>motivated</a:t>
            </a:r>
            <a:r>
              <a:rPr lang="en-GB">
                <a:latin typeface="Lato"/>
                <a:ea typeface="Lato"/>
                <a:cs typeface="Lato"/>
                <a:sym typeface="Lato"/>
              </a:rPr>
              <a:t> by engineering </a:t>
            </a:r>
            <a:r>
              <a:rPr lang="en-GB">
                <a:latin typeface="Lato"/>
                <a:ea typeface="Lato"/>
                <a:cs typeface="Lato"/>
                <a:sym typeface="Lato"/>
              </a:rPr>
              <a:t>requirements</a:t>
            </a:r>
            <a:r>
              <a:rPr lang="en-GB">
                <a:latin typeface="Lato"/>
                <a:ea typeface="Lato"/>
                <a:cs typeface="Lato"/>
                <a:sym typeface="Lato"/>
              </a:rPr>
              <a:t>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Training set includes 11 “good” conductors, 29 “bad” conductors. [5]</a:t>
            </a:r>
            <a:endParaRPr>
              <a:latin typeface="Lato"/>
              <a:ea typeface="Lato"/>
              <a:cs typeface="Lato"/>
              <a:sym typeface="Lato"/>
            </a:endParaRPr>
          </a:p>
        </p:txBody>
      </p:sp>
      <p:sp>
        <p:nvSpPr>
          <p:cNvPr id="228" name="Google Shape;228;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29" name="Google Shape;229;p26"/>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30" name="Google Shape;230;p2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7"/>
          <p:cNvPicPr preferRelativeResize="0"/>
          <p:nvPr/>
        </p:nvPicPr>
        <p:blipFill rotWithShape="1">
          <a:blip r:embed="rId3">
            <a:alphaModFix/>
          </a:blip>
          <a:srcRect b="7776" l="808" r="37958" t="17445"/>
          <a:stretch/>
        </p:blipFill>
        <p:spPr>
          <a:xfrm>
            <a:off x="1867800" y="88650"/>
            <a:ext cx="5787326" cy="3975399"/>
          </a:xfrm>
          <a:prstGeom prst="rect">
            <a:avLst/>
          </a:prstGeom>
          <a:noFill/>
          <a:ln>
            <a:noFill/>
          </a:ln>
        </p:spPr>
      </p:pic>
      <p:sp>
        <p:nvSpPr>
          <p:cNvPr id="236" name="Google Shape;236;p27"/>
          <p:cNvSpPr txBox="1"/>
          <p:nvPr/>
        </p:nvSpPr>
        <p:spPr>
          <a:xfrm>
            <a:off x="1964850" y="4064050"/>
            <a:ext cx="5214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40 experimental measurements of conductivity and 20 features for predicting ionic conductivity.</a:t>
            </a:r>
            <a:r>
              <a:rPr lang="en-GB" sz="1200">
                <a:latin typeface="Lato"/>
                <a:ea typeface="Lato"/>
                <a:cs typeface="Lato"/>
                <a:sym typeface="Lato"/>
              </a:rPr>
              <a:t> </a:t>
            </a:r>
            <a:r>
              <a:rPr baseline="30000" lang="en-GB" sz="1200">
                <a:latin typeface="Lato"/>
                <a:ea typeface="Lato"/>
                <a:cs typeface="Lato"/>
                <a:sym typeface="Lato"/>
              </a:rPr>
              <a:t>[5]</a:t>
            </a:r>
            <a:endParaRPr baseline="30000" sz="1200">
              <a:latin typeface="Lato"/>
              <a:ea typeface="Lato"/>
              <a:cs typeface="Lato"/>
              <a:sym typeface="Lato"/>
            </a:endParaRPr>
          </a:p>
        </p:txBody>
      </p:sp>
      <p:sp>
        <p:nvSpPr>
          <p:cNvPr id="237" name="Google Shape;237;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38" name="Google Shape;238;p27"/>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39" name="Google Shape;239;p2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a:t>
            </a:r>
            <a:endParaRPr/>
          </a:p>
        </p:txBody>
      </p:sp>
      <p:sp>
        <p:nvSpPr>
          <p:cNvPr id="245" name="Google Shape;245;p28"/>
          <p:cNvSpPr txBox="1"/>
          <p:nvPr/>
        </p:nvSpPr>
        <p:spPr>
          <a:xfrm>
            <a:off x="849000" y="2030525"/>
            <a:ext cx="75687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It’s a classification algorithm, that is used where the response variable is categorical. The idea of Logistic Regression is to find a relationship between features and probability of particular outcome.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Maximum Likelihood Estimation is used to estimate regression coefficients.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There can be infinite sets of regression coefficients. The maximum likelihood estimate is that set of regression coefficients for which the probability of getting the data we have observed is maximum. [8]</a:t>
            </a:r>
            <a:endParaRPr>
              <a:latin typeface="Lato"/>
              <a:ea typeface="Lato"/>
              <a:cs typeface="Lato"/>
              <a:sym typeface="Lato"/>
            </a:endParaRPr>
          </a:p>
        </p:txBody>
      </p:sp>
      <p:sp>
        <p:nvSpPr>
          <p:cNvPr id="246" name="Google Shape;246;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247" name="Google Shape;247;p28"/>
          <p:cNvSpPr txBox="1"/>
          <p:nvPr/>
        </p:nvSpPr>
        <p:spPr>
          <a:xfrm>
            <a:off x="729450" y="4510475"/>
            <a:ext cx="7435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[8] </a:t>
            </a:r>
            <a:r>
              <a:rPr lang="en-GB" sz="900">
                <a:latin typeface="Lato"/>
                <a:ea typeface="Lato"/>
                <a:cs typeface="Lato"/>
                <a:sym typeface="Lato"/>
              </a:rPr>
              <a:t>https://medium.com/data-science-group-iitr/logistic-regression-simplified-9b4efe801389</a:t>
            </a:r>
            <a:endParaRPr sz="1200">
              <a:latin typeface="Lato"/>
              <a:ea typeface="Lato"/>
              <a:cs typeface="Lato"/>
              <a:sym typeface="Lato"/>
            </a:endParaRPr>
          </a:p>
        </p:txBody>
      </p:sp>
      <p:sp>
        <p:nvSpPr>
          <p:cNvPr id="248" name="Google Shape;248;p2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Logistic Regression</a:t>
            </a:r>
            <a:endParaRPr/>
          </a:p>
        </p:txBody>
      </p:sp>
      <p:sp>
        <p:nvSpPr>
          <p:cNvPr id="254" name="Google Shape;254;p29"/>
          <p:cNvSpPr txBox="1"/>
          <p:nvPr/>
        </p:nvSpPr>
        <p:spPr>
          <a:xfrm>
            <a:off x="863150" y="1995150"/>
            <a:ext cx="76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Assuming a logistic form as shown in Eqn. 1, we search for maximally predictive set of features:</a:t>
            </a:r>
            <a:endParaRPr>
              <a:latin typeface="Lato"/>
              <a:ea typeface="Lato"/>
              <a:cs typeface="Lato"/>
              <a:sym typeface="Lato"/>
            </a:endParaRPr>
          </a:p>
        </p:txBody>
      </p:sp>
      <p:sp>
        <p:nvSpPr>
          <p:cNvPr id="255" name="Google Shape;255;p29"/>
          <p:cNvSpPr txBox="1"/>
          <p:nvPr/>
        </p:nvSpPr>
        <p:spPr>
          <a:xfrm>
            <a:off x="905600" y="3813400"/>
            <a:ext cx="735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Where 𝚹s are the regression coefficients. </a:t>
            </a:r>
            <a:endParaRPr>
              <a:latin typeface="Lato"/>
              <a:ea typeface="Lato"/>
              <a:cs typeface="Lato"/>
              <a:sym typeface="Lato"/>
            </a:endParaRPr>
          </a:p>
        </p:txBody>
      </p:sp>
      <p:sp>
        <p:nvSpPr>
          <p:cNvPr id="256" name="Google Shape;256;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cxnSp>
        <p:nvCxnSpPr>
          <p:cNvPr id="257" name="Google Shape;257;p29"/>
          <p:cNvCxnSpPr/>
          <p:nvPr/>
        </p:nvCxnSpPr>
        <p:spPr>
          <a:xfrm>
            <a:off x="7159850" y="3028075"/>
            <a:ext cx="1153200" cy="0"/>
          </a:xfrm>
          <a:prstGeom prst="straightConnector1">
            <a:avLst/>
          </a:prstGeom>
          <a:noFill/>
          <a:ln cap="flat" cmpd="sng" w="9525">
            <a:solidFill>
              <a:schemeClr val="dk2"/>
            </a:solidFill>
            <a:prstDash val="solid"/>
            <a:round/>
            <a:headEnd len="med" w="med" type="none"/>
            <a:tailEnd len="med" w="med" type="none"/>
          </a:ln>
        </p:spPr>
      </p:cxnSp>
      <p:pic>
        <p:nvPicPr>
          <p:cNvPr descr="Psuperionic = \frac{1}{1+exp(-\Theta ^{T}x)}" id="258" name="Google Shape;258;p29"/>
          <p:cNvPicPr preferRelativeResize="0"/>
          <p:nvPr/>
        </p:nvPicPr>
        <p:blipFill>
          <a:blip r:embed="rId3">
            <a:alphaModFix/>
          </a:blip>
          <a:stretch>
            <a:fillRect/>
          </a:stretch>
        </p:blipFill>
        <p:spPr>
          <a:xfrm>
            <a:off x="1202750" y="2571750"/>
            <a:ext cx="5518475" cy="980075"/>
          </a:xfrm>
          <a:prstGeom prst="rect">
            <a:avLst/>
          </a:prstGeom>
          <a:noFill/>
          <a:ln>
            <a:noFill/>
          </a:ln>
        </p:spPr>
      </p:pic>
      <p:sp>
        <p:nvSpPr>
          <p:cNvPr id="259" name="Google Shape;259;p29"/>
          <p:cNvSpPr txBox="1"/>
          <p:nvPr/>
        </p:nvSpPr>
        <p:spPr>
          <a:xfrm>
            <a:off x="8313050" y="2827975"/>
            <a:ext cx="4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260" name="Google Shape;260;p29"/>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61" name="Google Shape;261;p2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Prediction of Superionic </a:t>
            </a:r>
            <a:r>
              <a:rPr lang="en-GB"/>
              <a:t>behaviour</a:t>
            </a:r>
            <a:r>
              <a:rPr lang="en-GB"/>
              <a:t> </a:t>
            </a:r>
            <a:endParaRPr/>
          </a:p>
        </p:txBody>
      </p:sp>
      <p:sp>
        <p:nvSpPr>
          <p:cNvPr id="267" name="Google Shape;267;p30"/>
          <p:cNvSpPr txBox="1"/>
          <p:nvPr/>
        </p:nvSpPr>
        <p:spPr>
          <a:xfrm>
            <a:off x="877300" y="2080050"/>
            <a:ext cx="17616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20 </a:t>
            </a:r>
            <a:r>
              <a:rPr lang="en-GB">
                <a:latin typeface="Lato"/>
                <a:ea typeface="Lato"/>
                <a:cs typeface="Lato"/>
                <a:sym typeface="Lato"/>
              </a:rPr>
              <a:t>candidate</a:t>
            </a:r>
            <a:r>
              <a:rPr lang="en-GB">
                <a:latin typeface="Lato"/>
                <a:ea typeface="Lato"/>
                <a:cs typeface="Lato"/>
                <a:sym typeface="Lato"/>
              </a:rPr>
              <a:t> features</a:t>
            </a:r>
            <a:endParaRPr>
              <a:latin typeface="Lato"/>
              <a:ea typeface="Lato"/>
              <a:cs typeface="Lato"/>
              <a:sym typeface="Lato"/>
            </a:endParaRPr>
          </a:p>
        </p:txBody>
      </p:sp>
      <p:sp>
        <p:nvSpPr>
          <p:cNvPr id="268" name="Google Shape;268;p30"/>
          <p:cNvSpPr txBox="1"/>
          <p:nvPr/>
        </p:nvSpPr>
        <p:spPr>
          <a:xfrm>
            <a:off x="6470350" y="2080050"/>
            <a:ext cx="17616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40 experimental data points</a:t>
            </a:r>
            <a:endParaRPr>
              <a:latin typeface="Lato"/>
              <a:ea typeface="Lato"/>
              <a:cs typeface="Lato"/>
              <a:sym typeface="Lato"/>
            </a:endParaRPr>
          </a:p>
        </p:txBody>
      </p:sp>
      <p:sp>
        <p:nvSpPr>
          <p:cNvPr id="269" name="Google Shape;269;p30"/>
          <p:cNvSpPr txBox="1"/>
          <p:nvPr/>
        </p:nvSpPr>
        <p:spPr>
          <a:xfrm>
            <a:off x="3134200" y="2738575"/>
            <a:ext cx="28371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Find feature set that best reproduces the data under cross-validation</a:t>
            </a:r>
            <a:endParaRPr>
              <a:latin typeface="Lato"/>
              <a:ea typeface="Lato"/>
              <a:cs typeface="Lato"/>
              <a:sym typeface="Lato"/>
            </a:endParaRPr>
          </a:p>
        </p:txBody>
      </p:sp>
      <p:sp>
        <p:nvSpPr>
          <p:cNvPr id="270" name="Google Shape;270;p30"/>
          <p:cNvSpPr/>
          <p:nvPr/>
        </p:nvSpPr>
        <p:spPr>
          <a:xfrm rot="1524949">
            <a:off x="2600283" y="2536141"/>
            <a:ext cx="575277" cy="16666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0"/>
          <p:cNvSpPr/>
          <p:nvPr/>
        </p:nvSpPr>
        <p:spPr>
          <a:xfrm rot="8812406">
            <a:off x="5918266" y="2488533"/>
            <a:ext cx="575307" cy="16666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4485525" y="3572850"/>
            <a:ext cx="183900" cy="397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Psuperionic = \frac{1}{1+exp(-\Theta ^{T}x)}" id="274" name="Google Shape;274;p30"/>
          <p:cNvPicPr preferRelativeResize="0"/>
          <p:nvPr/>
        </p:nvPicPr>
        <p:blipFill>
          <a:blip r:embed="rId3">
            <a:alphaModFix/>
          </a:blip>
          <a:stretch>
            <a:fillRect/>
          </a:stretch>
        </p:blipFill>
        <p:spPr>
          <a:xfrm>
            <a:off x="3123562" y="3973325"/>
            <a:ext cx="2907824" cy="535200"/>
          </a:xfrm>
          <a:prstGeom prst="rect">
            <a:avLst/>
          </a:prstGeom>
          <a:noFill/>
          <a:ln cap="flat" cmpd="sng" w="9525">
            <a:solidFill>
              <a:schemeClr val="dk2"/>
            </a:solidFill>
            <a:prstDash val="solid"/>
            <a:round/>
            <a:headEnd len="sm" w="sm" type="none"/>
            <a:tailEnd len="sm" w="sm" type="none"/>
          </a:ln>
        </p:spPr>
      </p:pic>
      <p:sp>
        <p:nvSpPr>
          <p:cNvPr id="275" name="Google Shape;275;p30"/>
          <p:cNvSpPr txBox="1"/>
          <p:nvPr/>
        </p:nvSpPr>
        <p:spPr>
          <a:xfrm>
            <a:off x="729450" y="45104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276" name="Google Shape;276;p3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ML finds the best Li conduction model for this data set</a:t>
            </a:r>
            <a:endParaRPr/>
          </a:p>
        </p:txBody>
      </p:sp>
      <p:sp>
        <p:nvSpPr>
          <p:cNvPr id="282" name="Google Shape;282;p31"/>
          <p:cNvSpPr txBox="1"/>
          <p:nvPr/>
        </p:nvSpPr>
        <p:spPr>
          <a:xfrm>
            <a:off x="1123650" y="4316150"/>
            <a:ext cx="729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&gt;1 week with DFT                                                                                                               &lt;1s with ML</a:t>
            </a:r>
            <a:endParaRPr>
              <a:latin typeface="Lato"/>
              <a:ea typeface="Lato"/>
              <a:cs typeface="Lato"/>
              <a:sym typeface="Lato"/>
            </a:endParaRPr>
          </a:p>
        </p:txBody>
      </p:sp>
      <p:sp>
        <p:nvSpPr>
          <p:cNvPr id="283" name="Google Shape;283;p31"/>
          <p:cNvSpPr/>
          <p:nvPr/>
        </p:nvSpPr>
        <p:spPr>
          <a:xfrm>
            <a:off x="2645600" y="4446500"/>
            <a:ext cx="3707400" cy="13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descr="Psuperionic = \frac{1}{1+exp(-\Theta ^{T}x)}" id="285" name="Google Shape;285;p31"/>
          <p:cNvPicPr preferRelativeResize="0"/>
          <p:nvPr/>
        </p:nvPicPr>
        <p:blipFill>
          <a:blip r:embed="rId3">
            <a:alphaModFix/>
          </a:blip>
          <a:stretch>
            <a:fillRect/>
          </a:stretch>
        </p:blipFill>
        <p:spPr>
          <a:xfrm>
            <a:off x="3118100" y="2109275"/>
            <a:ext cx="2907824" cy="535200"/>
          </a:xfrm>
          <a:prstGeom prst="rect">
            <a:avLst/>
          </a:prstGeom>
          <a:noFill/>
          <a:ln>
            <a:noFill/>
          </a:ln>
        </p:spPr>
      </p:pic>
      <p:sp>
        <p:nvSpPr>
          <p:cNvPr id="286" name="Google Shape;286;p31"/>
          <p:cNvSpPr txBox="1"/>
          <p:nvPr/>
        </p:nvSpPr>
        <p:spPr>
          <a:xfrm>
            <a:off x="729450" y="45293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pic>
        <p:nvPicPr>
          <p:cNvPr descr="\Theta ^{T}x = 0.817LLB - 1.323SBI - 1.028AFC + 2.509LASD - 1.619LLSD - 1.944" id="287" name="Google Shape;287;p31"/>
          <p:cNvPicPr preferRelativeResize="0"/>
          <p:nvPr/>
        </p:nvPicPr>
        <p:blipFill>
          <a:blip r:embed="rId4">
            <a:alphaModFix/>
          </a:blip>
          <a:stretch>
            <a:fillRect/>
          </a:stretch>
        </p:blipFill>
        <p:spPr>
          <a:xfrm>
            <a:off x="2174188" y="2789775"/>
            <a:ext cx="4650224" cy="590450"/>
          </a:xfrm>
          <a:prstGeom prst="rect">
            <a:avLst/>
          </a:prstGeom>
          <a:noFill/>
          <a:ln>
            <a:noFill/>
          </a:ln>
        </p:spPr>
      </p:pic>
      <p:sp>
        <p:nvSpPr>
          <p:cNvPr id="288" name="Google Shape;288;p31"/>
          <p:cNvSpPr txBox="1"/>
          <p:nvPr/>
        </p:nvSpPr>
        <p:spPr>
          <a:xfrm>
            <a:off x="729300" y="3629450"/>
            <a:ext cx="7688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Where LLB is Lithium-lithium bond number, SBI is Sublattice bond ionicity, AFC is Anion framework coordination, LASD is Li-anion separation distance and LLSD is Li-Li separation distance.</a:t>
            </a:r>
            <a:endParaRPr>
              <a:latin typeface="Lato"/>
              <a:ea typeface="Lato"/>
              <a:cs typeface="Lato"/>
              <a:sym typeface="Lato"/>
            </a:endParaRPr>
          </a:p>
        </p:txBody>
      </p:sp>
      <p:cxnSp>
        <p:nvCxnSpPr>
          <p:cNvPr id="289" name="Google Shape;289;p31"/>
          <p:cNvCxnSpPr/>
          <p:nvPr/>
        </p:nvCxnSpPr>
        <p:spPr>
          <a:xfrm>
            <a:off x="6622150" y="2376875"/>
            <a:ext cx="1153200" cy="0"/>
          </a:xfrm>
          <a:prstGeom prst="straightConnector1">
            <a:avLst/>
          </a:prstGeom>
          <a:noFill/>
          <a:ln cap="flat" cmpd="sng" w="9525">
            <a:solidFill>
              <a:schemeClr val="dk2"/>
            </a:solidFill>
            <a:prstDash val="solid"/>
            <a:round/>
            <a:headEnd len="med" w="med" type="none"/>
            <a:tailEnd len="med" w="med" type="none"/>
          </a:ln>
        </p:spPr>
      </p:cxnSp>
      <p:sp>
        <p:nvSpPr>
          <p:cNvPr id="290" name="Google Shape;290;p31"/>
          <p:cNvSpPr txBox="1"/>
          <p:nvPr/>
        </p:nvSpPr>
        <p:spPr>
          <a:xfrm>
            <a:off x="7775350" y="2176775"/>
            <a:ext cx="4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cxnSp>
        <p:nvCxnSpPr>
          <p:cNvPr id="291" name="Google Shape;291;p31"/>
          <p:cNvCxnSpPr/>
          <p:nvPr/>
        </p:nvCxnSpPr>
        <p:spPr>
          <a:xfrm>
            <a:off x="6622150" y="3342875"/>
            <a:ext cx="1153200" cy="0"/>
          </a:xfrm>
          <a:prstGeom prst="straightConnector1">
            <a:avLst/>
          </a:prstGeom>
          <a:noFill/>
          <a:ln cap="flat" cmpd="sng" w="9525">
            <a:solidFill>
              <a:schemeClr val="dk2"/>
            </a:solidFill>
            <a:prstDash val="solid"/>
            <a:round/>
            <a:headEnd len="med" w="med" type="none"/>
            <a:tailEnd len="med" w="med" type="none"/>
          </a:ln>
        </p:spPr>
      </p:cxnSp>
      <p:sp>
        <p:nvSpPr>
          <p:cNvPr id="292" name="Google Shape;292;p31"/>
          <p:cNvSpPr txBox="1"/>
          <p:nvPr/>
        </p:nvSpPr>
        <p:spPr>
          <a:xfrm>
            <a:off x="7775350" y="3142775"/>
            <a:ext cx="4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p:txBody>
      </p:sp>
      <p:sp>
        <p:nvSpPr>
          <p:cNvPr id="293" name="Google Shape;293;p3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Objective</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To enter</a:t>
            </a:r>
            <a:r>
              <a:rPr lang="en-GB"/>
              <a:t> the unknown part of material science where we are combining, what we know from the conventional approaches, with these new ideas from big data and machine learning to accelerate the current work of search for materials for solid electrolytes in the lithium-ion batteries.</a:t>
            </a:r>
            <a:endParaRPr/>
          </a:p>
        </p:txBody>
      </p:sp>
      <p:sp>
        <p:nvSpPr>
          <p:cNvPr id="95" name="Google Shape;95;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Holistic structure screening of &gt; 12,000 candidates</a:t>
            </a:r>
            <a:endParaRPr/>
          </a:p>
        </p:txBody>
      </p:sp>
      <p:sp>
        <p:nvSpPr>
          <p:cNvPr id="299" name="Google Shape;299;p32"/>
          <p:cNvSpPr txBox="1"/>
          <p:nvPr/>
        </p:nvSpPr>
        <p:spPr>
          <a:xfrm>
            <a:off x="863250" y="1768750"/>
            <a:ext cx="7554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Screening is done on features like: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stability against oxidation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stability against reduction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Low electronic conductivity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phase stability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Low cost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High earth </a:t>
            </a:r>
            <a:r>
              <a:rPr lang="en-GB">
                <a:latin typeface="Lato"/>
                <a:ea typeface="Lato"/>
                <a:cs typeface="Lato"/>
                <a:sym typeface="Lato"/>
              </a:rPr>
              <a:t>abundance</a:t>
            </a:r>
            <a:r>
              <a:rPr lang="en-GB">
                <a:latin typeface="Lato"/>
                <a:ea typeface="Lato"/>
                <a:cs typeface="Lato"/>
                <a:sym typeface="Lato"/>
              </a:rPr>
              <a:t> </a:t>
            </a:r>
            <a:endParaRPr>
              <a:latin typeface="Lato"/>
              <a:ea typeface="Lato"/>
              <a:cs typeface="Lato"/>
              <a:sym typeface="Lato"/>
            </a:endParaRPr>
          </a:p>
        </p:txBody>
      </p:sp>
      <p:sp>
        <p:nvSpPr>
          <p:cNvPr id="300" name="Google Shape;300;p32"/>
          <p:cNvSpPr txBox="1"/>
          <p:nvPr/>
        </p:nvSpPr>
        <p:spPr>
          <a:xfrm>
            <a:off x="863850" y="3461950"/>
            <a:ext cx="7167000" cy="400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All Li-containing materials: &gt;12,000</a:t>
            </a:r>
            <a:endParaRPr>
              <a:latin typeface="Lato"/>
              <a:ea typeface="Lato"/>
              <a:cs typeface="Lato"/>
              <a:sym typeface="Lato"/>
            </a:endParaRPr>
          </a:p>
        </p:txBody>
      </p:sp>
      <p:sp>
        <p:nvSpPr>
          <p:cNvPr id="301" name="Google Shape;301;p32"/>
          <p:cNvSpPr txBox="1"/>
          <p:nvPr/>
        </p:nvSpPr>
        <p:spPr>
          <a:xfrm>
            <a:off x="863250" y="3923350"/>
            <a:ext cx="608400" cy="400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2" name="Google Shape;302;p32"/>
          <p:cNvSpPr txBox="1"/>
          <p:nvPr/>
        </p:nvSpPr>
        <p:spPr>
          <a:xfrm>
            <a:off x="863250" y="4384750"/>
            <a:ext cx="127500" cy="400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3" name="Google Shape;303;p32"/>
          <p:cNvSpPr txBox="1"/>
          <p:nvPr/>
        </p:nvSpPr>
        <p:spPr>
          <a:xfrm>
            <a:off x="1577725" y="3923350"/>
            <a:ext cx="624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All requirements except ionic conductivity: 317</a:t>
            </a:r>
            <a:endParaRPr>
              <a:latin typeface="Lato"/>
              <a:ea typeface="Lato"/>
              <a:cs typeface="Lato"/>
              <a:sym typeface="Lato"/>
            </a:endParaRPr>
          </a:p>
        </p:txBody>
      </p:sp>
      <p:sp>
        <p:nvSpPr>
          <p:cNvPr id="304" name="Google Shape;304;p32"/>
          <p:cNvSpPr txBox="1"/>
          <p:nvPr/>
        </p:nvSpPr>
        <p:spPr>
          <a:xfrm>
            <a:off x="1153225" y="4384750"/>
            <a:ext cx="42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All requirements: 21</a:t>
            </a:r>
            <a:r>
              <a:rPr baseline="30000" lang="en-GB">
                <a:latin typeface="Lato"/>
                <a:ea typeface="Lato"/>
                <a:cs typeface="Lato"/>
                <a:sym typeface="Lato"/>
              </a:rPr>
              <a:t>[5]</a:t>
            </a:r>
            <a:endParaRPr baseline="30000">
              <a:latin typeface="Lato"/>
              <a:ea typeface="Lato"/>
              <a:cs typeface="Lato"/>
              <a:sym typeface="Lato"/>
            </a:endParaRPr>
          </a:p>
        </p:txBody>
      </p:sp>
      <p:sp>
        <p:nvSpPr>
          <p:cNvPr id="305" name="Google Shape;305;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06" name="Google Shape;306;p32"/>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307" name="Google Shape;307;p32"/>
          <p:cNvSpPr txBox="1"/>
          <p:nvPr/>
        </p:nvSpPr>
        <p:spPr>
          <a:xfrm>
            <a:off x="0" y="484615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From &gt;12,000 candidates we identify the 21 most promising materials</a:t>
            </a:r>
            <a:endParaRPr/>
          </a:p>
        </p:txBody>
      </p:sp>
      <p:pic>
        <p:nvPicPr>
          <p:cNvPr id="313" name="Google Shape;313;p33"/>
          <p:cNvPicPr preferRelativeResize="0"/>
          <p:nvPr/>
        </p:nvPicPr>
        <p:blipFill rotWithShape="1">
          <a:blip r:embed="rId3">
            <a:alphaModFix/>
          </a:blip>
          <a:srcRect b="21442" l="13123" r="13146" t="23802"/>
          <a:stretch/>
        </p:blipFill>
        <p:spPr>
          <a:xfrm>
            <a:off x="1704975" y="2186175"/>
            <a:ext cx="5433398" cy="2115399"/>
          </a:xfrm>
          <a:prstGeom prst="rect">
            <a:avLst/>
          </a:prstGeom>
          <a:noFill/>
          <a:ln>
            <a:noFill/>
          </a:ln>
        </p:spPr>
      </p:pic>
      <p:sp>
        <p:nvSpPr>
          <p:cNvPr id="314" name="Google Shape;314;p33"/>
          <p:cNvSpPr txBox="1"/>
          <p:nvPr/>
        </p:nvSpPr>
        <p:spPr>
          <a:xfrm>
            <a:off x="799475" y="4301575"/>
            <a:ext cx="7435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Figure: 21 most promising materials</a:t>
            </a:r>
            <a:r>
              <a:rPr lang="en-GB" sz="1200">
                <a:latin typeface="Lato"/>
                <a:ea typeface="Lato"/>
                <a:cs typeface="Lato"/>
                <a:sym typeface="Lato"/>
              </a:rPr>
              <a:t> </a:t>
            </a:r>
            <a:r>
              <a:rPr baseline="30000" lang="en-GB" sz="1200">
                <a:latin typeface="Lato"/>
                <a:ea typeface="Lato"/>
                <a:cs typeface="Lato"/>
                <a:sym typeface="Lato"/>
              </a:rPr>
              <a:t>[5]</a:t>
            </a:r>
            <a:endParaRPr baseline="30000" sz="1200">
              <a:latin typeface="Lato"/>
              <a:ea typeface="Lato"/>
              <a:cs typeface="Lato"/>
              <a:sym typeface="Lato"/>
            </a:endParaRPr>
          </a:p>
        </p:txBody>
      </p:sp>
      <p:sp>
        <p:nvSpPr>
          <p:cNvPr id="315" name="Google Shape;315;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16" name="Google Shape;316;p33"/>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317" name="Google Shape;317;p3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10 new superionic conductors were </a:t>
            </a:r>
            <a:r>
              <a:rPr lang="en-GB"/>
              <a:t>discovered</a:t>
            </a:r>
            <a:r>
              <a:rPr lang="en-GB"/>
              <a:t> </a:t>
            </a:r>
            <a:endParaRPr/>
          </a:p>
        </p:txBody>
      </p:sp>
      <p:sp>
        <p:nvSpPr>
          <p:cNvPr id="323" name="Google Shape;323;p34"/>
          <p:cNvSpPr txBox="1"/>
          <p:nvPr/>
        </p:nvSpPr>
        <p:spPr>
          <a:xfrm>
            <a:off x="856075" y="2058825"/>
            <a:ext cx="1089600" cy="831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Unit cell</a:t>
            </a:r>
            <a:endParaRPr>
              <a:latin typeface="Lato"/>
              <a:ea typeface="Lato"/>
              <a:cs typeface="Lato"/>
              <a:sym typeface="Lato"/>
            </a:endParaRPr>
          </a:p>
        </p:txBody>
      </p:sp>
      <p:sp>
        <p:nvSpPr>
          <p:cNvPr id="324" name="Google Shape;324;p34"/>
          <p:cNvSpPr txBox="1"/>
          <p:nvPr/>
        </p:nvSpPr>
        <p:spPr>
          <a:xfrm>
            <a:off x="2628625" y="2058825"/>
            <a:ext cx="1108800" cy="831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DFT MD @ high T</a:t>
            </a:r>
            <a:endParaRPr>
              <a:latin typeface="Lato"/>
              <a:ea typeface="Lato"/>
              <a:cs typeface="Lato"/>
              <a:sym typeface="Lato"/>
            </a:endParaRPr>
          </a:p>
        </p:txBody>
      </p:sp>
      <p:sp>
        <p:nvSpPr>
          <p:cNvPr id="325" name="Google Shape;325;p34"/>
          <p:cNvSpPr txBox="1"/>
          <p:nvPr/>
        </p:nvSpPr>
        <p:spPr>
          <a:xfrm>
            <a:off x="6173725" y="2058825"/>
            <a:ext cx="1226700" cy="831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Li conductivity @ RT</a:t>
            </a:r>
            <a:endParaRPr>
              <a:latin typeface="Lato"/>
              <a:ea typeface="Lato"/>
              <a:cs typeface="Lato"/>
              <a:sym typeface="Lato"/>
            </a:endParaRPr>
          </a:p>
        </p:txBody>
      </p:sp>
      <p:sp>
        <p:nvSpPr>
          <p:cNvPr id="326" name="Google Shape;326;p34"/>
          <p:cNvSpPr txBox="1"/>
          <p:nvPr/>
        </p:nvSpPr>
        <p:spPr>
          <a:xfrm>
            <a:off x="4401175" y="2058825"/>
            <a:ext cx="1089600" cy="831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Li MDS @ high T</a:t>
            </a:r>
            <a:endParaRPr>
              <a:latin typeface="Lato"/>
              <a:ea typeface="Lato"/>
              <a:cs typeface="Lato"/>
              <a:sym typeface="Lato"/>
            </a:endParaRPr>
          </a:p>
        </p:txBody>
      </p:sp>
      <p:cxnSp>
        <p:nvCxnSpPr>
          <p:cNvPr id="327" name="Google Shape;327;p34"/>
          <p:cNvCxnSpPr>
            <a:stCxn id="323" idx="3"/>
            <a:endCxn id="324" idx="1"/>
          </p:cNvCxnSpPr>
          <p:nvPr/>
        </p:nvCxnSpPr>
        <p:spPr>
          <a:xfrm>
            <a:off x="1945675" y="2474475"/>
            <a:ext cx="683100" cy="0"/>
          </a:xfrm>
          <a:prstGeom prst="straightConnector1">
            <a:avLst/>
          </a:prstGeom>
          <a:noFill/>
          <a:ln cap="flat" cmpd="sng" w="9525">
            <a:solidFill>
              <a:schemeClr val="dk2"/>
            </a:solidFill>
            <a:prstDash val="solid"/>
            <a:round/>
            <a:headEnd len="med" w="med" type="none"/>
            <a:tailEnd len="med" w="med" type="triangle"/>
          </a:ln>
        </p:spPr>
      </p:cxnSp>
      <p:cxnSp>
        <p:nvCxnSpPr>
          <p:cNvPr id="328" name="Google Shape;328;p34"/>
          <p:cNvCxnSpPr/>
          <p:nvPr/>
        </p:nvCxnSpPr>
        <p:spPr>
          <a:xfrm>
            <a:off x="3718150" y="2474475"/>
            <a:ext cx="683100" cy="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34"/>
          <p:cNvCxnSpPr/>
          <p:nvPr/>
        </p:nvCxnSpPr>
        <p:spPr>
          <a:xfrm>
            <a:off x="5490775" y="2474475"/>
            <a:ext cx="683100" cy="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31" name="Google Shape;331;p34"/>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332" name="Google Shape;332;p3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50% hit rate</a:t>
            </a:r>
            <a:endParaRPr/>
          </a:p>
        </p:txBody>
      </p:sp>
      <p:pic>
        <p:nvPicPr>
          <p:cNvPr id="338" name="Google Shape;338;p35"/>
          <p:cNvPicPr preferRelativeResize="0"/>
          <p:nvPr/>
        </p:nvPicPr>
        <p:blipFill rotWithShape="1">
          <a:blip r:embed="rId3">
            <a:alphaModFix/>
          </a:blip>
          <a:srcRect b="5973" l="21336" r="29649" t="31216"/>
          <a:stretch/>
        </p:blipFill>
        <p:spPr>
          <a:xfrm>
            <a:off x="3877075" y="830113"/>
            <a:ext cx="4832227" cy="3483275"/>
          </a:xfrm>
          <a:prstGeom prst="rect">
            <a:avLst/>
          </a:prstGeom>
          <a:noFill/>
          <a:ln>
            <a:noFill/>
          </a:ln>
        </p:spPr>
      </p:pic>
      <p:sp>
        <p:nvSpPr>
          <p:cNvPr id="339" name="Google Shape;339;p35"/>
          <p:cNvSpPr txBox="1"/>
          <p:nvPr/>
        </p:nvSpPr>
        <p:spPr>
          <a:xfrm>
            <a:off x="729450" y="2387113"/>
            <a:ext cx="2666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Mean squared displacement plot of Lithium migration for 10 materials.</a:t>
            </a:r>
            <a:r>
              <a:rPr lang="en-GB" sz="1200">
                <a:latin typeface="Lato"/>
                <a:ea typeface="Lato"/>
                <a:cs typeface="Lato"/>
                <a:sym typeface="Lato"/>
              </a:rPr>
              <a:t> </a:t>
            </a:r>
            <a:r>
              <a:rPr baseline="30000" lang="en-GB" sz="1200">
                <a:latin typeface="Lato"/>
                <a:ea typeface="Lato"/>
                <a:cs typeface="Lato"/>
                <a:sym typeface="Lato"/>
              </a:rPr>
              <a:t>[5]</a:t>
            </a:r>
            <a:endParaRPr baseline="30000" sz="1200">
              <a:latin typeface="Lato"/>
              <a:ea typeface="Lato"/>
              <a:cs typeface="Lato"/>
              <a:sym typeface="Lato"/>
            </a:endParaRPr>
          </a:p>
        </p:txBody>
      </p:sp>
      <p:sp>
        <p:nvSpPr>
          <p:cNvPr id="340" name="Google Shape;340;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41" name="Google Shape;341;p35"/>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342" name="Google Shape;342;p3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Comparison</a:t>
            </a:r>
            <a:endParaRPr/>
          </a:p>
        </p:txBody>
      </p:sp>
      <p:pic>
        <p:nvPicPr>
          <p:cNvPr id="348" name="Google Shape;348;p36"/>
          <p:cNvPicPr preferRelativeResize="0"/>
          <p:nvPr/>
        </p:nvPicPr>
        <p:blipFill rotWithShape="1">
          <a:blip r:embed="rId3">
            <a:alphaModFix/>
          </a:blip>
          <a:srcRect b="23812" l="4861" r="77272" t="22142"/>
          <a:stretch/>
        </p:blipFill>
        <p:spPr>
          <a:xfrm>
            <a:off x="5009075" y="1853850"/>
            <a:ext cx="1606752" cy="2733901"/>
          </a:xfrm>
          <a:prstGeom prst="rect">
            <a:avLst/>
          </a:prstGeom>
          <a:noFill/>
          <a:ln>
            <a:noFill/>
          </a:ln>
        </p:spPr>
      </p:pic>
      <p:sp>
        <p:nvSpPr>
          <p:cNvPr id="349" name="Google Shape;349;p36"/>
          <p:cNvSpPr txBox="1"/>
          <p:nvPr/>
        </p:nvSpPr>
        <p:spPr>
          <a:xfrm>
            <a:off x="870225" y="2913000"/>
            <a:ext cx="3806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 ML - guided simulations with model success rate: ~35 to 50% </a:t>
            </a:r>
            <a:r>
              <a:rPr baseline="30000" lang="en-GB">
                <a:latin typeface="Lato"/>
                <a:ea typeface="Lato"/>
                <a:cs typeface="Lato"/>
                <a:sym typeface="Lato"/>
              </a:rPr>
              <a:t>[5]</a:t>
            </a:r>
            <a:endParaRPr baseline="30000">
              <a:latin typeface="Lato"/>
              <a:ea typeface="Lato"/>
              <a:cs typeface="Lato"/>
              <a:sym typeface="Lato"/>
            </a:endParaRPr>
          </a:p>
        </p:txBody>
      </p:sp>
      <p:sp>
        <p:nvSpPr>
          <p:cNvPr id="350" name="Google Shape;350;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51" name="Google Shape;351;p36"/>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352" name="Google Shape;352;p3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Comparison</a:t>
            </a:r>
            <a:endParaRPr/>
          </a:p>
        </p:txBody>
      </p:sp>
      <p:pic>
        <p:nvPicPr>
          <p:cNvPr id="358" name="Google Shape;358;p37"/>
          <p:cNvPicPr preferRelativeResize="0"/>
          <p:nvPr/>
        </p:nvPicPr>
        <p:blipFill rotWithShape="1">
          <a:blip r:embed="rId3">
            <a:alphaModFix/>
          </a:blip>
          <a:srcRect b="27086" l="43292" r="38718" t="26800"/>
          <a:stretch/>
        </p:blipFill>
        <p:spPr>
          <a:xfrm>
            <a:off x="5562500" y="1853850"/>
            <a:ext cx="1845000" cy="2660175"/>
          </a:xfrm>
          <a:prstGeom prst="rect">
            <a:avLst/>
          </a:prstGeom>
          <a:noFill/>
          <a:ln>
            <a:noFill/>
          </a:ln>
        </p:spPr>
      </p:pic>
      <p:sp>
        <p:nvSpPr>
          <p:cNvPr id="359" name="Google Shape;359;p37"/>
          <p:cNvSpPr txBox="1"/>
          <p:nvPr/>
        </p:nvSpPr>
        <p:spPr>
          <a:xfrm>
            <a:off x="764100" y="2983838"/>
            <a:ext cx="438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 Random</a:t>
            </a:r>
            <a:r>
              <a:rPr lang="en-GB">
                <a:latin typeface="Lato"/>
                <a:ea typeface="Lato"/>
                <a:cs typeface="Lato"/>
                <a:sym typeface="Lato"/>
              </a:rPr>
              <a:t> simulations with success rate: ~10% </a:t>
            </a:r>
            <a:r>
              <a:rPr baseline="30000" lang="en-GB">
                <a:latin typeface="Lato"/>
                <a:ea typeface="Lato"/>
                <a:cs typeface="Lato"/>
                <a:sym typeface="Lato"/>
              </a:rPr>
              <a:t>[5]</a:t>
            </a:r>
            <a:endParaRPr baseline="30000">
              <a:latin typeface="Lato"/>
              <a:ea typeface="Lato"/>
              <a:cs typeface="Lato"/>
              <a:sym typeface="Lato"/>
            </a:endParaRPr>
          </a:p>
        </p:txBody>
      </p:sp>
      <p:sp>
        <p:nvSpPr>
          <p:cNvPr id="360" name="Google Shape;360;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61" name="Google Shape;361;p37"/>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362" name="Google Shape;362;p3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Comparison</a:t>
            </a:r>
            <a:endParaRPr/>
          </a:p>
        </p:txBody>
      </p:sp>
      <p:pic>
        <p:nvPicPr>
          <p:cNvPr id="368" name="Google Shape;368;p38"/>
          <p:cNvPicPr preferRelativeResize="0"/>
          <p:nvPr/>
        </p:nvPicPr>
        <p:blipFill rotWithShape="1">
          <a:blip r:embed="rId3">
            <a:alphaModFix/>
          </a:blip>
          <a:srcRect b="25859" l="63699" r="568" t="23125"/>
          <a:stretch/>
        </p:blipFill>
        <p:spPr>
          <a:xfrm>
            <a:off x="3294653" y="1931675"/>
            <a:ext cx="2554699" cy="2051525"/>
          </a:xfrm>
          <a:prstGeom prst="rect">
            <a:avLst/>
          </a:prstGeom>
          <a:noFill/>
          <a:ln>
            <a:noFill/>
          </a:ln>
        </p:spPr>
      </p:pic>
      <p:sp>
        <p:nvSpPr>
          <p:cNvPr id="369" name="Google Shape;369;p38"/>
          <p:cNvSpPr txBox="1"/>
          <p:nvPr/>
        </p:nvSpPr>
        <p:spPr>
          <a:xfrm>
            <a:off x="729600" y="4153000"/>
            <a:ext cx="7688400" cy="400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Learning from only 40 data points = 3x </a:t>
            </a:r>
            <a:r>
              <a:rPr lang="en-GB">
                <a:latin typeface="Lato"/>
                <a:ea typeface="Lato"/>
                <a:cs typeface="Lato"/>
                <a:sym typeface="Lato"/>
              </a:rPr>
              <a:t>improvement</a:t>
            </a:r>
            <a:r>
              <a:rPr lang="en-GB">
                <a:latin typeface="Lato"/>
                <a:ea typeface="Lato"/>
                <a:cs typeface="Lato"/>
                <a:sym typeface="Lato"/>
              </a:rPr>
              <a:t> over guess work </a:t>
            </a:r>
            <a:endParaRPr>
              <a:latin typeface="Lato"/>
              <a:ea typeface="Lato"/>
              <a:cs typeface="Lato"/>
              <a:sym typeface="Lato"/>
            </a:endParaRPr>
          </a:p>
        </p:txBody>
      </p:sp>
      <p:sp>
        <p:nvSpPr>
          <p:cNvPr id="370" name="Google Shape;370;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71" name="Google Shape;371;p38"/>
          <p:cNvSpPr txBox="1"/>
          <p:nvPr/>
        </p:nvSpPr>
        <p:spPr>
          <a:xfrm>
            <a:off x="1068325" y="2504550"/>
            <a:ext cx="207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Figure: Comparison of ML guided search and Random search. </a:t>
            </a:r>
            <a:r>
              <a:rPr baseline="30000" lang="en-GB">
                <a:latin typeface="Lato"/>
                <a:ea typeface="Lato"/>
                <a:cs typeface="Lato"/>
                <a:sym typeface="Lato"/>
              </a:rPr>
              <a:t>[6]</a:t>
            </a:r>
            <a:endParaRPr baseline="30000">
              <a:latin typeface="Lato"/>
              <a:ea typeface="Lato"/>
              <a:cs typeface="Lato"/>
              <a:sym typeface="Lato"/>
            </a:endParaRPr>
          </a:p>
        </p:txBody>
      </p:sp>
      <p:sp>
        <p:nvSpPr>
          <p:cNvPr id="372" name="Google Shape;372;p38"/>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a:t>
            </a:r>
            <a:r>
              <a:rPr lang="en-GB" sz="900">
                <a:latin typeface="Lato"/>
                <a:ea typeface="Lato"/>
                <a:cs typeface="Lato"/>
                <a:sym typeface="Lato"/>
              </a:rPr>
              <a:t>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373" name="Google Shape;373;p3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Scientists are not truly guessing at random but can </a:t>
            </a:r>
            <a:r>
              <a:rPr lang="en-GB"/>
              <a:t>they</a:t>
            </a:r>
            <a:r>
              <a:rPr lang="en-GB"/>
              <a:t> beat the machine?</a:t>
            </a:r>
            <a:endParaRPr/>
          </a:p>
        </p:txBody>
      </p:sp>
      <p:pic>
        <p:nvPicPr>
          <p:cNvPr id="379" name="Google Shape;379;p39"/>
          <p:cNvPicPr preferRelativeResize="0"/>
          <p:nvPr/>
        </p:nvPicPr>
        <p:blipFill>
          <a:blip r:embed="rId3">
            <a:alphaModFix/>
          </a:blip>
          <a:stretch>
            <a:fillRect/>
          </a:stretch>
        </p:blipFill>
        <p:spPr>
          <a:xfrm>
            <a:off x="4982475" y="2183287"/>
            <a:ext cx="3182774" cy="2261474"/>
          </a:xfrm>
          <a:prstGeom prst="rect">
            <a:avLst/>
          </a:prstGeom>
          <a:noFill/>
          <a:ln>
            <a:noFill/>
          </a:ln>
        </p:spPr>
      </p:pic>
      <p:sp>
        <p:nvSpPr>
          <p:cNvPr id="380" name="Google Shape;380;p39"/>
          <p:cNvSpPr txBox="1"/>
          <p:nvPr/>
        </p:nvSpPr>
        <p:spPr>
          <a:xfrm>
            <a:off x="1479375" y="3036975"/>
            <a:ext cx="3303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Image: Garry Kasparov VS Deep Blue</a:t>
            </a:r>
            <a:r>
              <a:rPr baseline="30000" lang="en-GB" sz="1200">
                <a:latin typeface="Lato"/>
                <a:ea typeface="Lato"/>
                <a:cs typeface="Lato"/>
                <a:sym typeface="Lato"/>
              </a:rPr>
              <a:t> [9]</a:t>
            </a:r>
            <a:endParaRPr baseline="30000" sz="1200">
              <a:latin typeface="Lato"/>
              <a:ea typeface="Lato"/>
              <a:cs typeface="Lato"/>
              <a:sym typeface="Lato"/>
            </a:endParaRPr>
          </a:p>
        </p:txBody>
      </p:sp>
      <p:sp>
        <p:nvSpPr>
          <p:cNvPr id="381" name="Google Shape;381;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82" name="Google Shape;382;p39"/>
          <p:cNvSpPr txBox="1"/>
          <p:nvPr/>
        </p:nvSpPr>
        <p:spPr>
          <a:xfrm>
            <a:off x="729450" y="4589400"/>
            <a:ext cx="780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[9] </a:t>
            </a:r>
            <a:r>
              <a:rPr lang="en-GB" sz="900">
                <a:latin typeface="Lato"/>
                <a:ea typeface="Lato"/>
                <a:cs typeface="Lato"/>
                <a:sym typeface="Lato"/>
              </a:rPr>
              <a:t>https://www.businessinsider.in/tech/news/the-chess-grandmaster-who-was-beaten-by-a-computer-predicts-that-ai-will-destroy-most-jobs/articleshow/74288210.cms</a:t>
            </a:r>
            <a:endParaRPr sz="900">
              <a:latin typeface="Lato"/>
              <a:ea typeface="Lato"/>
              <a:cs typeface="Lato"/>
              <a:sym typeface="Lato"/>
            </a:endParaRPr>
          </a:p>
        </p:txBody>
      </p:sp>
      <p:sp>
        <p:nvSpPr>
          <p:cNvPr id="383" name="Google Shape;383;p3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Algorithm outperforms humans in accuracy and speed</a:t>
            </a:r>
            <a:endParaRPr/>
          </a:p>
        </p:txBody>
      </p:sp>
      <p:pic>
        <p:nvPicPr>
          <p:cNvPr id="389" name="Google Shape;389;p40"/>
          <p:cNvPicPr preferRelativeResize="0"/>
          <p:nvPr/>
        </p:nvPicPr>
        <p:blipFill rotWithShape="1">
          <a:blip r:embed="rId3">
            <a:alphaModFix/>
          </a:blip>
          <a:srcRect b="5324" l="12325" r="12475" t="13136"/>
          <a:stretch/>
        </p:blipFill>
        <p:spPr>
          <a:xfrm>
            <a:off x="4427588" y="2256925"/>
            <a:ext cx="3990274" cy="2433775"/>
          </a:xfrm>
          <a:prstGeom prst="rect">
            <a:avLst/>
          </a:prstGeom>
          <a:noFill/>
          <a:ln>
            <a:noFill/>
          </a:ln>
        </p:spPr>
      </p:pic>
      <p:sp>
        <p:nvSpPr>
          <p:cNvPr id="390" name="Google Shape;390;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391" name="Google Shape;391;p40"/>
          <p:cNvSpPr txBox="1"/>
          <p:nvPr/>
        </p:nvSpPr>
        <p:spPr>
          <a:xfrm>
            <a:off x="863150" y="2433800"/>
            <a:ext cx="320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Figure: Performance of PhD students, ML Model and Physics-based models on predicting good candidate material</a:t>
            </a:r>
            <a:r>
              <a:rPr baseline="30000" lang="en-GB">
                <a:latin typeface="Lato"/>
                <a:ea typeface="Lato"/>
                <a:cs typeface="Lato"/>
                <a:sym typeface="Lato"/>
              </a:rPr>
              <a:t>[6]</a:t>
            </a:r>
            <a:endParaRPr baseline="30000">
              <a:latin typeface="Lato"/>
              <a:ea typeface="Lato"/>
              <a:cs typeface="Lato"/>
              <a:sym typeface="Lato"/>
            </a:endParaRPr>
          </a:p>
        </p:txBody>
      </p:sp>
      <p:sp>
        <p:nvSpPr>
          <p:cNvPr id="392" name="Google Shape;392;p40"/>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393" name="Google Shape;393;p4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When is it appropriate to apply machine learning to a materials problem?</a:t>
            </a:r>
            <a:endParaRPr/>
          </a:p>
        </p:txBody>
      </p:sp>
      <p:sp>
        <p:nvSpPr>
          <p:cNvPr id="399" name="Google Shape;399;p41"/>
          <p:cNvSpPr txBox="1"/>
          <p:nvPr/>
        </p:nvSpPr>
        <p:spPr>
          <a:xfrm>
            <a:off x="891450" y="2419650"/>
            <a:ext cx="7688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It offers several times more accurate screening than trial-and-error.</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But is likely less accurate than physics-based models.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Many orders of magnitude faster than human guessing or experimental methods . [5]</a:t>
            </a:r>
            <a:endParaRPr>
              <a:latin typeface="Lato"/>
              <a:ea typeface="Lato"/>
              <a:cs typeface="Lato"/>
              <a:sym typeface="Lato"/>
            </a:endParaRPr>
          </a:p>
        </p:txBody>
      </p:sp>
      <p:sp>
        <p:nvSpPr>
          <p:cNvPr id="400" name="Google Shape;400;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01" name="Google Shape;401;p41"/>
          <p:cNvSpPr txBox="1"/>
          <p:nvPr/>
        </p:nvSpPr>
        <p:spPr>
          <a:xfrm>
            <a:off x="729450" y="45022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402" name="Google Shape;402;p4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idx="4294967295" type="title"/>
          </p:nvPr>
        </p:nvSpPr>
        <p:spPr>
          <a:xfrm>
            <a:off x="727800" y="250325"/>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Li-ion batteries have enabled major </a:t>
            </a:r>
            <a:r>
              <a:rPr lang="en-GB"/>
              <a:t>innovations</a:t>
            </a:r>
            <a:r>
              <a:rPr lang="en-GB"/>
              <a:t> in energy</a:t>
            </a:r>
            <a:endParaRPr/>
          </a:p>
        </p:txBody>
      </p:sp>
      <p:pic>
        <p:nvPicPr>
          <p:cNvPr id="101" name="Google Shape;101;p15"/>
          <p:cNvPicPr preferRelativeResize="0"/>
          <p:nvPr/>
        </p:nvPicPr>
        <p:blipFill>
          <a:blip r:embed="rId3">
            <a:alphaModFix/>
          </a:blip>
          <a:stretch>
            <a:fillRect/>
          </a:stretch>
        </p:blipFill>
        <p:spPr>
          <a:xfrm>
            <a:off x="727800" y="1276775"/>
            <a:ext cx="2356648" cy="972374"/>
          </a:xfrm>
          <a:prstGeom prst="rect">
            <a:avLst/>
          </a:prstGeom>
          <a:noFill/>
          <a:ln>
            <a:noFill/>
          </a:ln>
        </p:spPr>
      </p:pic>
      <p:pic>
        <p:nvPicPr>
          <p:cNvPr id="102" name="Google Shape;102;p15"/>
          <p:cNvPicPr preferRelativeResize="0"/>
          <p:nvPr/>
        </p:nvPicPr>
        <p:blipFill>
          <a:blip r:embed="rId4">
            <a:alphaModFix/>
          </a:blip>
          <a:stretch>
            <a:fillRect/>
          </a:stretch>
        </p:blipFill>
        <p:spPr>
          <a:xfrm>
            <a:off x="5303100" y="1276775"/>
            <a:ext cx="2356650" cy="972375"/>
          </a:xfrm>
          <a:prstGeom prst="rect">
            <a:avLst/>
          </a:prstGeom>
          <a:noFill/>
          <a:ln>
            <a:noFill/>
          </a:ln>
        </p:spPr>
      </p:pic>
      <p:pic>
        <p:nvPicPr>
          <p:cNvPr id="103" name="Google Shape;103;p15"/>
          <p:cNvPicPr preferRelativeResize="0"/>
          <p:nvPr/>
        </p:nvPicPr>
        <p:blipFill>
          <a:blip r:embed="rId5">
            <a:alphaModFix/>
          </a:blip>
          <a:stretch>
            <a:fillRect/>
          </a:stretch>
        </p:blipFill>
        <p:spPr>
          <a:xfrm>
            <a:off x="5303100" y="2841350"/>
            <a:ext cx="2356652" cy="972374"/>
          </a:xfrm>
          <a:prstGeom prst="rect">
            <a:avLst/>
          </a:prstGeom>
          <a:noFill/>
          <a:ln>
            <a:noFill/>
          </a:ln>
        </p:spPr>
      </p:pic>
      <p:pic>
        <p:nvPicPr>
          <p:cNvPr id="104" name="Google Shape;104;p15"/>
          <p:cNvPicPr preferRelativeResize="0"/>
          <p:nvPr/>
        </p:nvPicPr>
        <p:blipFill>
          <a:blip r:embed="rId6">
            <a:alphaModFix/>
          </a:blip>
          <a:stretch>
            <a:fillRect/>
          </a:stretch>
        </p:blipFill>
        <p:spPr>
          <a:xfrm>
            <a:off x="808325" y="2934375"/>
            <a:ext cx="2195576" cy="972375"/>
          </a:xfrm>
          <a:prstGeom prst="rect">
            <a:avLst/>
          </a:prstGeom>
          <a:noFill/>
          <a:ln>
            <a:noFill/>
          </a:ln>
        </p:spPr>
      </p:pic>
      <p:sp>
        <p:nvSpPr>
          <p:cNvPr id="105" name="Google Shape;105;p15"/>
          <p:cNvSpPr txBox="1"/>
          <p:nvPr/>
        </p:nvSpPr>
        <p:spPr>
          <a:xfrm>
            <a:off x="965775" y="2341375"/>
            <a:ext cx="1880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Automotive</a:t>
            </a:r>
            <a:r>
              <a:rPr baseline="30000" lang="en-GB" sz="1200">
                <a:latin typeface="Lato"/>
                <a:ea typeface="Lato"/>
                <a:cs typeface="Lato"/>
                <a:sym typeface="Lato"/>
              </a:rPr>
              <a:t>[1]</a:t>
            </a:r>
            <a:endParaRPr baseline="30000" sz="1000">
              <a:latin typeface="Lato"/>
              <a:ea typeface="Lato"/>
              <a:cs typeface="Lato"/>
              <a:sym typeface="Lato"/>
            </a:endParaRPr>
          </a:p>
        </p:txBody>
      </p:sp>
      <p:sp>
        <p:nvSpPr>
          <p:cNvPr id="106" name="Google Shape;106;p15"/>
          <p:cNvSpPr txBox="1"/>
          <p:nvPr/>
        </p:nvSpPr>
        <p:spPr>
          <a:xfrm>
            <a:off x="5326875" y="2360600"/>
            <a:ext cx="230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Renewable grid</a:t>
            </a:r>
            <a:r>
              <a:rPr baseline="30000" lang="en-GB" sz="1200">
                <a:latin typeface="Lato"/>
                <a:ea typeface="Lato"/>
                <a:cs typeface="Lato"/>
                <a:sym typeface="Lato"/>
              </a:rPr>
              <a:t>[2]</a:t>
            </a:r>
            <a:endParaRPr baseline="30000" sz="1200">
              <a:latin typeface="Lato"/>
              <a:ea typeface="Lato"/>
              <a:cs typeface="Lato"/>
              <a:sym typeface="Lato"/>
            </a:endParaRPr>
          </a:p>
        </p:txBody>
      </p:sp>
      <p:sp>
        <p:nvSpPr>
          <p:cNvPr id="107" name="Google Shape;107;p15"/>
          <p:cNvSpPr txBox="1"/>
          <p:nvPr/>
        </p:nvSpPr>
        <p:spPr>
          <a:xfrm>
            <a:off x="893425" y="3983525"/>
            <a:ext cx="215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Drones</a:t>
            </a:r>
            <a:r>
              <a:rPr baseline="30000" lang="en-GB" sz="1200">
                <a:latin typeface="Lato"/>
                <a:ea typeface="Lato"/>
                <a:cs typeface="Lato"/>
                <a:sym typeface="Lato"/>
              </a:rPr>
              <a:t>[3]</a:t>
            </a:r>
            <a:endParaRPr baseline="30000" sz="1200">
              <a:latin typeface="Lato"/>
              <a:ea typeface="Lato"/>
              <a:cs typeface="Lato"/>
              <a:sym typeface="Lato"/>
            </a:endParaRPr>
          </a:p>
        </p:txBody>
      </p:sp>
      <p:sp>
        <p:nvSpPr>
          <p:cNvPr id="108" name="Google Shape;108;p15"/>
          <p:cNvSpPr txBox="1"/>
          <p:nvPr/>
        </p:nvSpPr>
        <p:spPr>
          <a:xfrm>
            <a:off x="5303100" y="3983525"/>
            <a:ext cx="2309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200">
                <a:latin typeface="Lato"/>
                <a:ea typeface="Lato"/>
                <a:cs typeface="Lato"/>
                <a:sym typeface="Lato"/>
              </a:rPr>
              <a:t>Mobiles</a:t>
            </a:r>
            <a:r>
              <a:rPr baseline="30000" lang="en-GB" sz="1200">
                <a:latin typeface="Lato"/>
                <a:ea typeface="Lato"/>
                <a:cs typeface="Lato"/>
                <a:sym typeface="Lato"/>
              </a:rPr>
              <a:t>[4]</a:t>
            </a:r>
            <a:endParaRPr baseline="30000" sz="1200">
              <a:latin typeface="Lato"/>
              <a:ea typeface="Lato"/>
              <a:cs typeface="Lato"/>
              <a:sym typeface="Lato"/>
            </a:endParaRPr>
          </a:p>
        </p:txBody>
      </p:sp>
      <p:sp>
        <p:nvSpPr>
          <p:cNvPr id="109" name="Google Shape;109;p15"/>
          <p:cNvSpPr txBox="1"/>
          <p:nvPr/>
        </p:nvSpPr>
        <p:spPr>
          <a:xfrm>
            <a:off x="808325" y="4304975"/>
            <a:ext cx="760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[1] https://www.citroen.in/</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[2] https://www.massnetcomms.org/software-to-simplify-solar-farm-design/</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[3] https://www.ga-asi.com/remotely-piloted-aircraft/mq-9a</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[4] https://www.apple.com/in/</a:t>
            </a:r>
            <a:endParaRPr sz="900">
              <a:latin typeface="Lato"/>
              <a:ea typeface="Lato"/>
              <a:cs typeface="Lato"/>
              <a:sym typeface="Lato"/>
            </a:endParaRPr>
          </a:p>
        </p:txBody>
      </p:sp>
      <p:sp>
        <p:nvSpPr>
          <p:cNvPr id="110" name="Google Shape;110;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11" name="Google Shape;111;p1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Simultaneous</a:t>
            </a:r>
            <a:r>
              <a:rPr lang="en-GB"/>
              <a:t> </a:t>
            </a:r>
            <a:r>
              <a:rPr lang="en-GB"/>
              <a:t>optimization</a:t>
            </a:r>
            <a:r>
              <a:rPr lang="en-GB"/>
              <a:t> of conductivity </a:t>
            </a:r>
            <a:r>
              <a:rPr lang="en-GB"/>
              <a:t>and</a:t>
            </a:r>
            <a:r>
              <a:rPr lang="en-GB"/>
              <a:t> </a:t>
            </a:r>
            <a:r>
              <a:rPr lang="en-GB"/>
              <a:t>stability is tough</a:t>
            </a:r>
            <a:r>
              <a:rPr lang="en-GB"/>
              <a:t> </a:t>
            </a:r>
            <a:endParaRPr/>
          </a:p>
        </p:txBody>
      </p:sp>
      <p:pic>
        <p:nvPicPr>
          <p:cNvPr id="408" name="Google Shape;408;p42"/>
          <p:cNvPicPr preferRelativeResize="0"/>
          <p:nvPr/>
        </p:nvPicPr>
        <p:blipFill rotWithShape="1">
          <a:blip r:embed="rId3">
            <a:alphaModFix/>
          </a:blip>
          <a:srcRect b="12936" l="3047" r="1723" t="18938"/>
          <a:stretch/>
        </p:blipFill>
        <p:spPr>
          <a:xfrm>
            <a:off x="3007600" y="2318400"/>
            <a:ext cx="5157648" cy="2075150"/>
          </a:xfrm>
          <a:prstGeom prst="rect">
            <a:avLst/>
          </a:prstGeom>
          <a:noFill/>
          <a:ln>
            <a:noFill/>
          </a:ln>
        </p:spPr>
      </p:pic>
      <p:sp>
        <p:nvSpPr>
          <p:cNvPr id="409" name="Google Shape;409;p42"/>
          <p:cNvSpPr txBox="1"/>
          <p:nvPr/>
        </p:nvSpPr>
        <p:spPr>
          <a:xfrm>
            <a:off x="729450" y="3171325"/>
            <a:ext cx="227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Single solid electrolyte battery schematic</a:t>
            </a:r>
            <a:r>
              <a:rPr lang="en-GB" sz="1200">
                <a:latin typeface="Lato"/>
                <a:ea typeface="Lato"/>
                <a:cs typeface="Lato"/>
                <a:sym typeface="Lato"/>
              </a:rPr>
              <a:t> </a:t>
            </a:r>
            <a:r>
              <a:rPr baseline="30000" lang="en-GB" sz="1200">
                <a:latin typeface="Lato"/>
                <a:ea typeface="Lato"/>
                <a:cs typeface="Lato"/>
                <a:sym typeface="Lato"/>
              </a:rPr>
              <a:t>[6]</a:t>
            </a:r>
            <a:endParaRPr baseline="30000" sz="1200">
              <a:latin typeface="Lato"/>
              <a:ea typeface="Lato"/>
              <a:cs typeface="Lato"/>
              <a:sym typeface="Lato"/>
            </a:endParaRPr>
          </a:p>
        </p:txBody>
      </p:sp>
      <p:sp>
        <p:nvSpPr>
          <p:cNvPr id="410" name="Google Shape;410;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11" name="Google Shape;411;p42"/>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412" name="Google Shape;412;p42"/>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Simultaneous optimization of conductivity and stability is tough </a:t>
            </a:r>
            <a:endParaRPr/>
          </a:p>
        </p:txBody>
      </p:sp>
      <p:pic>
        <p:nvPicPr>
          <p:cNvPr id="418" name="Google Shape;418;p43"/>
          <p:cNvPicPr preferRelativeResize="0"/>
          <p:nvPr/>
        </p:nvPicPr>
        <p:blipFill rotWithShape="1">
          <a:blip r:embed="rId3">
            <a:alphaModFix/>
          </a:blip>
          <a:srcRect b="12674" l="6996" r="2603" t="20720"/>
          <a:stretch/>
        </p:blipFill>
        <p:spPr>
          <a:xfrm>
            <a:off x="3588587" y="2307812"/>
            <a:ext cx="4796827" cy="1988075"/>
          </a:xfrm>
          <a:prstGeom prst="rect">
            <a:avLst/>
          </a:prstGeom>
          <a:noFill/>
          <a:ln>
            <a:noFill/>
          </a:ln>
        </p:spPr>
      </p:pic>
      <p:sp>
        <p:nvSpPr>
          <p:cNvPr id="419" name="Google Shape;419;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20" name="Google Shape;420;p43"/>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421" name="Google Shape;421;p43"/>
          <p:cNvSpPr txBox="1"/>
          <p:nvPr/>
        </p:nvSpPr>
        <p:spPr>
          <a:xfrm>
            <a:off x="729450" y="3171325"/>
            <a:ext cx="227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Figure: Double solid electrolyte battery schematic </a:t>
            </a:r>
            <a:r>
              <a:rPr baseline="30000" lang="en-GB" sz="1200">
                <a:latin typeface="Lato"/>
                <a:ea typeface="Lato"/>
                <a:cs typeface="Lato"/>
                <a:sym typeface="Lato"/>
              </a:rPr>
              <a:t>[6]</a:t>
            </a:r>
            <a:endParaRPr baseline="30000" sz="1200">
              <a:latin typeface="Lato"/>
              <a:ea typeface="Lato"/>
              <a:cs typeface="Lato"/>
              <a:sym typeface="Lato"/>
            </a:endParaRPr>
          </a:p>
        </p:txBody>
      </p:sp>
      <p:sp>
        <p:nvSpPr>
          <p:cNvPr id="422" name="Google Shape;422;p43"/>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Quantifying the </a:t>
            </a:r>
            <a:r>
              <a:rPr lang="en-GB"/>
              <a:t>likelihood</a:t>
            </a:r>
            <a:r>
              <a:rPr lang="en-GB"/>
              <a:t> of success for 1 vs 2 electrolytes </a:t>
            </a:r>
            <a:endParaRPr/>
          </a:p>
        </p:txBody>
      </p:sp>
      <p:pic>
        <p:nvPicPr>
          <p:cNvPr id="428" name="Google Shape;428;p44"/>
          <p:cNvPicPr preferRelativeResize="0"/>
          <p:nvPr/>
        </p:nvPicPr>
        <p:blipFill rotWithShape="1">
          <a:blip r:embed="rId3">
            <a:alphaModFix/>
          </a:blip>
          <a:srcRect b="7929" l="10875" r="56739" t="14327"/>
          <a:stretch/>
        </p:blipFill>
        <p:spPr>
          <a:xfrm>
            <a:off x="1059790" y="2434762"/>
            <a:ext cx="1376875" cy="1859250"/>
          </a:xfrm>
          <a:prstGeom prst="rect">
            <a:avLst/>
          </a:prstGeom>
          <a:noFill/>
          <a:ln>
            <a:noFill/>
          </a:ln>
        </p:spPr>
      </p:pic>
      <p:sp>
        <p:nvSpPr>
          <p:cNvPr id="429" name="Google Shape;429;p44"/>
          <p:cNvSpPr txBox="1"/>
          <p:nvPr/>
        </p:nvSpPr>
        <p:spPr>
          <a:xfrm>
            <a:off x="4464300" y="2434750"/>
            <a:ext cx="440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P(success) = P(one material meets all </a:t>
            </a:r>
            <a:r>
              <a:rPr lang="en-GB">
                <a:latin typeface="Lato"/>
                <a:ea typeface="Lato"/>
                <a:cs typeface="Lato"/>
                <a:sym typeface="Lato"/>
              </a:rPr>
              <a:t>requirements)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 0.06%</a:t>
            </a:r>
            <a:endParaRPr>
              <a:latin typeface="Lato"/>
              <a:ea typeface="Lato"/>
              <a:cs typeface="Lato"/>
              <a:sym typeface="Lato"/>
            </a:endParaRPr>
          </a:p>
        </p:txBody>
      </p:sp>
      <p:sp>
        <p:nvSpPr>
          <p:cNvPr id="430" name="Google Shape;430;p44"/>
          <p:cNvSpPr txBox="1"/>
          <p:nvPr/>
        </p:nvSpPr>
        <p:spPr>
          <a:xfrm>
            <a:off x="4464300" y="3484450"/>
            <a:ext cx="440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P(success) = P(one material stable to oxidation) x P(one material stable to reduction)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                        = 90% x 10% = 9%</a:t>
            </a:r>
            <a:endParaRPr>
              <a:latin typeface="Lato"/>
              <a:ea typeface="Lato"/>
              <a:cs typeface="Lato"/>
              <a:sym typeface="Lato"/>
            </a:endParaRPr>
          </a:p>
        </p:txBody>
      </p:sp>
      <p:sp>
        <p:nvSpPr>
          <p:cNvPr id="431" name="Google Shape;431;p44"/>
          <p:cNvSpPr txBox="1"/>
          <p:nvPr/>
        </p:nvSpPr>
        <p:spPr>
          <a:xfrm>
            <a:off x="5807300" y="4293988"/>
            <a:ext cx="1131900" cy="461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1800">
                <a:latin typeface="Lato"/>
                <a:ea typeface="Lato"/>
                <a:cs typeface="Lato"/>
                <a:sym typeface="Lato"/>
              </a:rPr>
              <a:t>150X!</a:t>
            </a:r>
            <a:endParaRPr sz="1800">
              <a:latin typeface="Lato"/>
              <a:ea typeface="Lato"/>
              <a:cs typeface="Lato"/>
              <a:sym typeface="Lato"/>
            </a:endParaRPr>
          </a:p>
        </p:txBody>
      </p:sp>
      <p:sp>
        <p:nvSpPr>
          <p:cNvPr id="432" name="Google Shape;432;p44"/>
          <p:cNvSpPr txBox="1"/>
          <p:nvPr/>
        </p:nvSpPr>
        <p:spPr>
          <a:xfrm>
            <a:off x="857200" y="4294000"/>
            <a:ext cx="2008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Figure: Schematic of single and double solid electrolyte LIB</a:t>
            </a:r>
            <a:r>
              <a:rPr lang="en-GB" sz="1000">
                <a:latin typeface="Lato"/>
                <a:ea typeface="Lato"/>
                <a:cs typeface="Lato"/>
                <a:sym typeface="Lato"/>
              </a:rPr>
              <a:t> </a:t>
            </a:r>
            <a:r>
              <a:rPr baseline="30000" lang="en-GB" sz="1000">
                <a:latin typeface="Lato"/>
                <a:ea typeface="Lato"/>
                <a:cs typeface="Lato"/>
                <a:sym typeface="Lato"/>
              </a:rPr>
              <a:t>[6]</a:t>
            </a:r>
            <a:endParaRPr baseline="30000" sz="1000">
              <a:latin typeface="Lato"/>
              <a:ea typeface="Lato"/>
              <a:cs typeface="Lato"/>
              <a:sym typeface="Lato"/>
            </a:endParaRPr>
          </a:p>
        </p:txBody>
      </p:sp>
      <p:sp>
        <p:nvSpPr>
          <p:cNvPr id="433" name="Google Shape;433;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34" name="Google Shape;434;p44"/>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Sendek, Austin D., Ekin D. Cubuk, Evan R. Antoniuk, Gowoon Cheon, Yi Cui, and Evan J. Reed. "Machine learning-assisted discovery of many new solid li-ion conducting materials." arXiv preprint arXiv:1808.02470 (2018).</a:t>
            </a:r>
            <a:endParaRPr sz="900">
              <a:latin typeface="Lato"/>
              <a:ea typeface="Lato"/>
              <a:cs typeface="Lato"/>
              <a:sym typeface="Lato"/>
            </a:endParaRPr>
          </a:p>
        </p:txBody>
      </p:sp>
      <p:sp>
        <p:nvSpPr>
          <p:cNvPr id="435" name="Google Shape;435;p44"/>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441" name="Google Shape;441;p45"/>
          <p:cNvSpPr txBox="1"/>
          <p:nvPr/>
        </p:nvSpPr>
        <p:spPr>
          <a:xfrm>
            <a:off x="841925" y="2398425"/>
            <a:ext cx="75207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Model is 3x better than random guessing. [5]</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Holistic screening of all known Li containing solids and discovery of several new superionic conducting structures is done.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Identification of many </a:t>
            </a:r>
            <a:r>
              <a:rPr lang="en-GB">
                <a:latin typeface="Lato"/>
                <a:ea typeface="Lato"/>
                <a:cs typeface="Lato"/>
                <a:sym typeface="Lato"/>
              </a:rPr>
              <a:t>exciting</a:t>
            </a:r>
            <a:r>
              <a:rPr lang="en-GB">
                <a:latin typeface="Lato"/>
                <a:ea typeface="Lato"/>
                <a:cs typeface="Lato"/>
                <a:sym typeface="Lato"/>
              </a:rPr>
              <a:t> new materials for further </a:t>
            </a:r>
            <a:r>
              <a:rPr lang="en-GB">
                <a:latin typeface="Lato"/>
                <a:ea typeface="Lato"/>
                <a:cs typeface="Lato"/>
                <a:sym typeface="Lato"/>
              </a:rPr>
              <a:t>development</a:t>
            </a:r>
            <a:r>
              <a:rPr lang="en-GB">
                <a:latin typeface="Lato"/>
                <a:ea typeface="Lato"/>
                <a:cs typeface="Lato"/>
                <a:sym typeface="Lato"/>
              </a:rPr>
              <a:t> was done.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These rapid models enable high-level </a:t>
            </a:r>
            <a:r>
              <a:rPr lang="en-GB">
                <a:latin typeface="Lato"/>
                <a:ea typeface="Lato"/>
                <a:cs typeface="Lato"/>
                <a:sym typeface="Lato"/>
              </a:rPr>
              <a:t>insights, including new evidence that Li-metal batteries may need two electrolytes instead of one.</a:t>
            </a:r>
            <a:endParaRPr>
              <a:latin typeface="Lato"/>
              <a:ea typeface="Lato"/>
              <a:cs typeface="Lato"/>
              <a:sym typeface="Lato"/>
            </a:endParaRPr>
          </a:p>
        </p:txBody>
      </p:sp>
      <p:sp>
        <p:nvSpPr>
          <p:cNvPr id="442" name="Google Shape;442;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43" name="Google Shape;443;p45"/>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444" name="Google Shape;444;p45"/>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729450" y="733950"/>
            <a:ext cx="7688400" cy="12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40 data points = 3x improvement</a:t>
            </a:r>
            <a:endParaRPr baseline="30000"/>
          </a:p>
        </p:txBody>
      </p:sp>
      <p:sp>
        <p:nvSpPr>
          <p:cNvPr id="450" name="Google Shape;450;p46"/>
          <p:cNvSpPr txBox="1"/>
          <p:nvPr>
            <p:ph idx="1" type="body"/>
          </p:nvPr>
        </p:nvSpPr>
        <p:spPr>
          <a:xfrm>
            <a:off x="729450" y="3049294"/>
            <a:ext cx="7688400" cy="804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GB"/>
              <a:t>Imagine what we can do with 100 or 500?</a:t>
            </a:r>
            <a:endParaRPr/>
          </a:p>
        </p:txBody>
      </p:sp>
      <p:sp>
        <p:nvSpPr>
          <p:cNvPr id="451" name="Google Shape;451;p4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52" name="Google Shape;452;p46"/>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lt1"/>
                </a:solidFill>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solidFill>
                <a:schemeClr val="lt1"/>
              </a:solidFill>
              <a:latin typeface="Lato"/>
              <a:ea typeface="Lato"/>
              <a:cs typeface="Lato"/>
              <a:sym typeface="Lato"/>
            </a:endParaRPr>
          </a:p>
        </p:txBody>
      </p:sp>
      <p:sp>
        <p:nvSpPr>
          <p:cNvPr id="453" name="Google Shape;453;p4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lt1"/>
                </a:solidFill>
                <a:latin typeface="Lato"/>
                <a:ea typeface="Lato"/>
                <a:cs typeface="Lato"/>
                <a:sym typeface="Lato"/>
              </a:rPr>
              <a:t>14-09-2021</a:t>
            </a:r>
            <a:endParaRPr sz="9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driven future/Future scope</a:t>
            </a:r>
            <a:endParaRPr/>
          </a:p>
        </p:txBody>
      </p:sp>
      <p:sp>
        <p:nvSpPr>
          <p:cNvPr id="459" name="Google Shape;459;p47"/>
          <p:cNvSpPr txBox="1"/>
          <p:nvPr/>
        </p:nvSpPr>
        <p:spPr>
          <a:xfrm>
            <a:off x="764100" y="2108350"/>
            <a:ext cx="7697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GB">
                <a:latin typeface="Lato"/>
                <a:ea typeface="Lato"/>
                <a:cs typeface="Lato"/>
                <a:sym typeface="Lato"/>
              </a:rPr>
              <a:t>Demand for clean </a:t>
            </a:r>
            <a:r>
              <a:rPr lang="en-GB">
                <a:latin typeface="Lato"/>
                <a:ea typeface="Lato"/>
                <a:cs typeface="Lato"/>
                <a:sym typeface="Lato"/>
              </a:rPr>
              <a:t>energy</a:t>
            </a:r>
            <a:r>
              <a:rPr lang="en-GB">
                <a:latin typeface="Lato"/>
                <a:ea typeface="Lato"/>
                <a:cs typeface="Lato"/>
                <a:sym typeface="Lato"/>
              </a:rPr>
              <a:t> will increase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Computing power will increase.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The amount of materials data will increase.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Full </a:t>
            </a:r>
            <a:r>
              <a:rPr lang="en-GB">
                <a:latin typeface="Lato"/>
                <a:ea typeface="Lato"/>
                <a:cs typeface="Lato"/>
                <a:sym typeface="Lato"/>
              </a:rPr>
              <a:t>batteries</a:t>
            </a:r>
            <a:r>
              <a:rPr lang="en-GB">
                <a:latin typeface="Lato"/>
                <a:ea typeface="Lato"/>
                <a:cs typeface="Lato"/>
                <a:sym typeface="Lato"/>
              </a:rPr>
              <a:t> will be designed more effectively and efficiently with machine </a:t>
            </a:r>
            <a:r>
              <a:rPr lang="en-GB">
                <a:latin typeface="Lato"/>
                <a:ea typeface="Lato"/>
                <a:cs typeface="Lato"/>
                <a:sym typeface="Lato"/>
              </a:rPr>
              <a:t>learning. [5]</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GB">
                <a:latin typeface="Lato"/>
                <a:ea typeface="Lato"/>
                <a:cs typeface="Lato"/>
                <a:sym typeface="Lato"/>
              </a:rPr>
              <a:t>This approach is very general and will accelerate efforts in solar, electronics and more!</a:t>
            </a:r>
            <a:endParaRPr>
              <a:latin typeface="Lato"/>
              <a:ea typeface="Lato"/>
              <a:cs typeface="Lato"/>
              <a:sym typeface="Lato"/>
            </a:endParaRPr>
          </a:p>
        </p:txBody>
      </p:sp>
      <p:sp>
        <p:nvSpPr>
          <p:cNvPr id="460" name="Google Shape;460;p4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61" name="Google Shape;461;p47"/>
          <p:cNvSpPr txBox="1"/>
          <p:nvPr/>
        </p:nvSpPr>
        <p:spPr>
          <a:xfrm>
            <a:off x="729450" y="4749850"/>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462" name="Google Shape;462;p4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468" name="Google Shape;468;p48"/>
          <p:cNvSpPr txBox="1"/>
          <p:nvPr/>
        </p:nvSpPr>
        <p:spPr>
          <a:xfrm>
            <a:off x="764100" y="2108350"/>
            <a:ext cx="76977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3"/>
              </a:rPr>
              <a:t>https://www.citroen.in/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4"/>
              </a:rPr>
              <a:t>https://www.massnetcomms.org/software-to-simplify-solar-farm-design/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5"/>
              </a:rPr>
              <a:t>https://www.ga-asi.com/remotely-piloted-aircraft/mq-9a</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u="sng">
                <a:solidFill>
                  <a:schemeClr val="hlink"/>
                </a:solidFill>
                <a:latin typeface="Lato"/>
                <a:ea typeface="Lato"/>
                <a:cs typeface="Lato"/>
                <a:sym typeface="Lato"/>
                <a:hlinkClick r:id="rId6"/>
              </a:rPr>
              <a:t>https://www.apple.com/in/</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a:latin typeface="Lato"/>
                <a:ea typeface="Lato"/>
                <a:cs typeface="Lato"/>
                <a:sym typeface="Lato"/>
              </a:rPr>
              <a:t>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a:latin typeface="Lato"/>
                <a:ea typeface="Lato"/>
                <a:cs typeface="Lato"/>
                <a:sym typeface="Lato"/>
              </a:rPr>
              <a:t>Sendek, Austin D., Ekin D. Cubuk, Evan R. Antoniuk, Gowoon Cheon, Yi Cui, and Evan J. Reed. "Machine learning-assisted discovery of many new solid li-ion conducting materials." arXiv preprint arXiv:1808.02470 (2018).</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a:pPr>
            <a:r>
              <a:rPr lang="en-GB" sz="1200">
                <a:latin typeface="Lato"/>
                <a:ea typeface="Lato"/>
                <a:cs typeface="Lato"/>
                <a:sym typeface="Lato"/>
              </a:rPr>
              <a:t>Cubuk, Ekin D., Austin D. Sendek, and Evan J. Reed. "Screening billions of candidates for solid lithium-ion conductors: A transfer learning approach for small data." The Journal of chemical physics 150, no. 21 (2019): 214701.</a:t>
            </a:r>
            <a:endParaRPr sz="1200">
              <a:latin typeface="Lato"/>
              <a:ea typeface="Lato"/>
              <a:cs typeface="Lato"/>
              <a:sym typeface="Lato"/>
            </a:endParaRPr>
          </a:p>
        </p:txBody>
      </p:sp>
      <p:sp>
        <p:nvSpPr>
          <p:cNvPr id="469" name="Google Shape;469;p4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70" name="Google Shape;470;p4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endParaRPr/>
          </a:p>
        </p:txBody>
      </p:sp>
      <p:sp>
        <p:nvSpPr>
          <p:cNvPr id="476" name="Google Shape;476;p49"/>
          <p:cNvSpPr txBox="1"/>
          <p:nvPr/>
        </p:nvSpPr>
        <p:spPr>
          <a:xfrm>
            <a:off x="764100" y="1973925"/>
            <a:ext cx="76977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https://medium.com/data-science-group-iitr/logistic-regression-simplified-9b4efe801389</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https://www.businessinsider.in/tech/news/the-chess-grandmaster-who-was-beaten-by-a-computer-predicts-that-ai-will-destroy-most-jobs/articleshow/74288210.cms</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Jordan, Michael I., and Tom M. Mitchell. "Machine learning: Trends, perspectives, and prospects." Science 349, no. 6245 (2015): 255-260.</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Ceder, G., and K. Persson. "The materials project: A materials genome approach." DOE Data Explorer, http://www. osti. gov/dataexplorer/biblio/1077798.[2016-08-28] (2010).</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Huggins, Robert A. "Recent results on lithium ion conductors." In International Symposium on Solid Ionic and Ionic-Electronic Conductors, pp. 773-781. Pergamon, 1977.</a:t>
            </a:r>
            <a:endParaRPr sz="1200">
              <a:latin typeface="Lato"/>
              <a:ea typeface="Lato"/>
              <a:cs typeface="Lato"/>
              <a:sym typeface="Lato"/>
            </a:endParaRPr>
          </a:p>
          <a:p>
            <a:pPr indent="-304800" lvl="0" marL="457200" rtl="0" algn="l">
              <a:spcBef>
                <a:spcPts val="0"/>
              </a:spcBef>
              <a:spcAft>
                <a:spcPts val="0"/>
              </a:spcAft>
              <a:buSzPts val="1200"/>
              <a:buFont typeface="Lato"/>
              <a:buAutoNum type="arabicPeriod" startAt="8"/>
            </a:pPr>
            <a:r>
              <a:rPr lang="en-GB" sz="1200">
                <a:latin typeface="Lato"/>
                <a:ea typeface="Lato"/>
                <a:cs typeface="Lato"/>
                <a:sym typeface="Lato"/>
              </a:rPr>
              <a:t>Kamaya, Noriaki, Kenji Homma, Yuichiro Yamakawa, Masaaki Hirayama, Ryoji Kanno, Masao Yonemura, Takashi Kamiyama et al. "A lithium superionic conductor." Nature materials 10, no. 9 (2011): 682-686.</a:t>
            </a:r>
            <a:endParaRPr sz="1200">
              <a:latin typeface="Lato"/>
              <a:ea typeface="Lato"/>
              <a:cs typeface="Lato"/>
              <a:sym typeface="Lato"/>
            </a:endParaRPr>
          </a:p>
        </p:txBody>
      </p:sp>
      <p:sp>
        <p:nvSpPr>
          <p:cNvPr id="477" name="Google Shape;477;p4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478" name="Google Shape;478;p4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484" name="Google Shape;484;p5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...but today’s Li-ion batteries still face many </a:t>
            </a:r>
            <a:r>
              <a:rPr lang="en-GB"/>
              <a:t>challenges</a:t>
            </a:r>
            <a:endParaRPr/>
          </a:p>
        </p:txBody>
      </p:sp>
      <p:sp>
        <p:nvSpPr>
          <p:cNvPr id="117" name="Google Shape;117;p16"/>
          <p:cNvSpPr txBox="1"/>
          <p:nvPr/>
        </p:nvSpPr>
        <p:spPr>
          <a:xfrm>
            <a:off x="3565775" y="2384275"/>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Safety</a:t>
            </a:r>
            <a:endParaRPr>
              <a:latin typeface="Lato"/>
              <a:ea typeface="Lato"/>
              <a:cs typeface="Lato"/>
              <a:sym typeface="Lato"/>
            </a:endParaRPr>
          </a:p>
        </p:txBody>
      </p:sp>
      <p:sp>
        <p:nvSpPr>
          <p:cNvPr id="118" name="Google Shape;118;p16"/>
          <p:cNvSpPr txBox="1"/>
          <p:nvPr/>
        </p:nvSpPr>
        <p:spPr>
          <a:xfrm>
            <a:off x="3569225" y="2973400"/>
            <a:ext cx="16839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Energy Density</a:t>
            </a:r>
            <a:endParaRPr>
              <a:latin typeface="Lato"/>
              <a:ea typeface="Lato"/>
              <a:cs typeface="Lato"/>
              <a:sym typeface="Lato"/>
            </a:endParaRPr>
          </a:p>
        </p:txBody>
      </p:sp>
      <p:sp>
        <p:nvSpPr>
          <p:cNvPr id="119" name="Google Shape;119;p16"/>
          <p:cNvSpPr txBox="1"/>
          <p:nvPr/>
        </p:nvSpPr>
        <p:spPr>
          <a:xfrm>
            <a:off x="3565775" y="3562525"/>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Cost</a:t>
            </a:r>
            <a:endParaRPr>
              <a:latin typeface="Lato"/>
              <a:ea typeface="Lato"/>
              <a:cs typeface="Lato"/>
              <a:sym typeface="Lato"/>
            </a:endParaRPr>
          </a:p>
        </p:txBody>
      </p:sp>
      <p:sp>
        <p:nvSpPr>
          <p:cNvPr id="120" name="Google Shape;120;p16"/>
          <p:cNvSpPr txBox="1"/>
          <p:nvPr/>
        </p:nvSpPr>
        <p:spPr>
          <a:xfrm>
            <a:off x="3565775" y="4151650"/>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Cycle Life</a:t>
            </a:r>
            <a:endParaRPr>
              <a:latin typeface="Lato"/>
              <a:ea typeface="Lato"/>
              <a:cs typeface="Lato"/>
              <a:sym typeface="Lato"/>
            </a:endParaRPr>
          </a:p>
        </p:txBody>
      </p:sp>
      <p:sp>
        <p:nvSpPr>
          <p:cNvPr id="121" name="Google Shape;121;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22" name="Google Shape;122;p16"/>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major problem worth solving: Liquid Electrolytes</a:t>
            </a:r>
            <a:endParaRPr/>
          </a:p>
        </p:txBody>
      </p:sp>
      <p:pic>
        <p:nvPicPr>
          <p:cNvPr id="128" name="Google Shape;128;p17"/>
          <p:cNvPicPr preferRelativeResize="0"/>
          <p:nvPr/>
        </p:nvPicPr>
        <p:blipFill rotWithShape="1">
          <a:blip r:embed="rId3">
            <a:alphaModFix/>
          </a:blip>
          <a:srcRect b="8881" l="720" r="5681" t="15268"/>
          <a:stretch/>
        </p:blipFill>
        <p:spPr>
          <a:xfrm>
            <a:off x="2088675" y="1853850"/>
            <a:ext cx="4966627" cy="2263974"/>
          </a:xfrm>
          <a:prstGeom prst="rect">
            <a:avLst/>
          </a:prstGeom>
          <a:noFill/>
          <a:ln>
            <a:noFill/>
          </a:ln>
        </p:spPr>
      </p:pic>
      <p:sp>
        <p:nvSpPr>
          <p:cNvPr id="129" name="Google Shape;129;p17"/>
          <p:cNvSpPr txBox="1"/>
          <p:nvPr/>
        </p:nvSpPr>
        <p:spPr>
          <a:xfrm>
            <a:off x="729450" y="454212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30" name="Google Shape;130;p17"/>
          <p:cNvSpPr txBox="1"/>
          <p:nvPr/>
        </p:nvSpPr>
        <p:spPr>
          <a:xfrm>
            <a:off x="1846575" y="4129875"/>
            <a:ext cx="49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 A schematic of a conventional battery</a:t>
            </a:r>
            <a:r>
              <a:rPr baseline="30000" lang="en-GB">
                <a:latin typeface="Lato"/>
                <a:ea typeface="Lato"/>
                <a:cs typeface="Lato"/>
                <a:sym typeface="Lato"/>
              </a:rPr>
              <a:t>[5]</a:t>
            </a:r>
            <a:r>
              <a:rPr lang="en-GB">
                <a:latin typeface="Lato"/>
                <a:ea typeface="Lato"/>
                <a:cs typeface="Lato"/>
                <a:sym typeface="Lato"/>
              </a:rPr>
              <a:t> </a:t>
            </a:r>
            <a:endParaRPr>
              <a:latin typeface="Lato"/>
              <a:ea typeface="Lato"/>
              <a:cs typeface="Lato"/>
              <a:sym typeface="Lato"/>
            </a:endParaRPr>
          </a:p>
        </p:txBody>
      </p:sp>
      <p:sp>
        <p:nvSpPr>
          <p:cNvPr id="131" name="Google Shape;131;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32" name="Google Shape;132;p17"/>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major problem worth solving: Liquid Electrolytes</a:t>
            </a:r>
            <a:endParaRPr/>
          </a:p>
        </p:txBody>
      </p:sp>
      <p:pic>
        <p:nvPicPr>
          <p:cNvPr id="138" name="Google Shape;138;p18"/>
          <p:cNvPicPr preferRelativeResize="0"/>
          <p:nvPr/>
        </p:nvPicPr>
        <p:blipFill rotWithShape="1">
          <a:blip r:embed="rId3">
            <a:alphaModFix/>
          </a:blip>
          <a:srcRect b="9930" l="659" r="10245" t="15403"/>
          <a:stretch/>
        </p:blipFill>
        <p:spPr>
          <a:xfrm>
            <a:off x="2187737" y="1853850"/>
            <a:ext cx="4768526" cy="2228599"/>
          </a:xfrm>
          <a:prstGeom prst="rect">
            <a:avLst/>
          </a:prstGeom>
          <a:noFill/>
          <a:ln>
            <a:noFill/>
          </a:ln>
        </p:spPr>
      </p:pic>
      <p:sp>
        <p:nvSpPr>
          <p:cNvPr id="139" name="Google Shape;139;p18"/>
          <p:cNvSpPr txBox="1"/>
          <p:nvPr/>
        </p:nvSpPr>
        <p:spPr>
          <a:xfrm>
            <a:off x="1846575" y="4129875"/>
            <a:ext cx="49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Figure: A schematic of a solid electrolyte battery</a:t>
            </a:r>
            <a:r>
              <a:rPr baseline="30000" lang="en-GB">
                <a:latin typeface="Lato"/>
                <a:ea typeface="Lato"/>
                <a:cs typeface="Lato"/>
                <a:sym typeface="Lato"/>
              </a:rPr>
              <a:t>[5]</a:t>
            </a:r>
            <a:r>
              <a:rPr lang="en-GB">
                <a:latin typeface="Lato"/>
                <a:ea typeface="Lato"/>
                <a:cs typeface="Lato"/>
                <a:sym typeface="Lato"/>
              </a:rPr>
              <a:t> </a:t>
            </a:r>
            <a:endParaRPr>
              <a:latin typeface="Lato"/>
              <a:ea typeface="Lato"/>
              <a:cs typeface="Lato"/>
              <a:sym typeface="Lato"/>
            </a:endParaRPr>
          </a:p>
        </p:txBody>
      </p:sp>
      <p:sp>
        <p:nvSpPr>
          <p:cNvPr id="140" name="Google Shape;140;p18"/>
          <p:cNvSpPr txBox="1"/>
          <p:nvPr/>
        </p:nvSpPr>
        <p:spPr>
          <a:xfrm>
            <a:off x="729450" y="4530075"/>
            <a:ext cx="743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[5] Sendek, Austin D., Qian Yang, Ekin D. Cubuk, Karel-Alexander N. Duerloo, Yi Cui, and Evan J. Reed. "Holistic computational structure screening of more than 12000 candidates for solid lithium-ion conductor materials." Energy &amp; Environmental Science 10, no. 1 (2017): 306-320.</a:t>
            </a:r>
            <a:endParaRPr sz="1200">
              <a:latin typeface="Lato"/>
              <a:ea typeface="Lato"/>
              <a:cs typeface="Lato"/>
              <a:sym typeface="Lato"/>
            </a:endParaRPr>
          </a:p>
        </p:txBody>
      </p:sp>
      <p:sp>
        <p:nvSpPr>
          <p:cNvPr id="141" name="Google Shape;141;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42" name="Google Shape;142;p18"/>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Solid electrolytes are a promising route to improvement</a:t>
            </a:r>
            <a:endParaRPr/>
          </a:p>
        </p:txBody>
      </p:sp>
      <p:sp>
        <p:nvSpPr>
          <p:cNvPr id="148" name="Google Shape;148;p19"/>
          <p:cNvSpPr txBox="1"/>
          <p:nvPr/>
        </p:nvSpPr>
        <p:spPr>
          <a:xfrm>
            <a:off x="729450" y="2384275"/>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Safety</a:t>
            </a:r>
            <a:endParaRPr>
              <a:latin typeface="Lato"/>
              <a:ea typeface="Lato"/>
              <a:cs typeface="Lato"/>
              <a:sym typeface="Lato"/>
            </a:endParaRPr>
          </a:p>
        </p:txBody>
      </p:sp>
      <p:sp>
        <p:nvSpPr>
          <p:cNvPr id="149" name="Google Shape;149;p19"/>
          <p:cNvSpPr txBox="1"/>
          <p:nvPr/>
        </p:nvSpPr>
        <p:spPr>
          <a:xfrm>
            <a:off x="732900" y="2973400"/>
            <a:ext cx="16839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Energy Density</a:t>
            </a:r>
            <a:endParaRPr>
              <a:latin typeface="Lato"/>
              <a:ea typeface="Lato"/>
              <a:cs typeface="Lato"/>
              <a:sym typeface="Lato"/>
            </a:endParaRPr>
          </a:p>
        </p:txBody>
      </p:sp>
      <p:sp>
        <p:nvSpPr>
          <p:cNvPr id="150" name="Google Shape;150;p19"/>
          <p:cNvSpPr txBox="1"/>
          <p:nvPr/>
        </p:nvSpPr>
        <p:spPr>
          <a:xfrm>
            <a:off x="729450" y="3562525"/>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Cost</a:t>
            </a:r>
            <a:endParaRPr>
              <a:latin typeface="Lato"/>
              <a:ea typeface="Lato"/>
              <a:cs typeface="Lato"/>
              <a:sym typeface="Lato"/>
            </a:endParaRPr>
          </a:p>
        </p:txBody>
      </p:sp>
      <p:sp>
        <p:nvSpPr>
          <p:cNvPr id="151" name="Google Shape;151;p19"/>
          <p:cNvSpPr txBox="1"/>
          <p:nvPr/>
        </p:nvSpPr>
        <p:spPr>
          <a:xfrm>
            <a:off x="729450" y="4151650"/>
            <a:ext cx="1690800" cy="4002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Cycle Life</a:t>
            </a:r>
            <a:endParaRPr>
              <a:latin typeface="Lato"/>
              <a:ea typeface="Lato"/>
              <a:cs typeface="Lato"/>
              <a:sym typeface="Lato"/>
            </a:endParaRPr>
          </a:p>
        </p:txBody>
      </p:sp>
      <p:sp>
        <p:nvSpPr>
          <p:cNvPr id="152" name="Google Shape;152;p19"/>
          <p:cNvSpPr txBox="1"/>
          <p:nvPr/>
        </p:nvSpPr>
        <p:spPr>
          <a:xfrm>
            <a:off x="5546775" y="2384275"/>
            <a:ext cx="2939700" cy="400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Non </a:t>
            </a:r>
            <a:r>
              <a:rPr lang="en-GB">
                <a:latin typeface="Lato"/>
                <a:ea typeface="Lato"/>
                <a:cs typeface="Lato"/>
                <a:sym typeface="Lato"/>
              </a:rPr>
              <a:t>flammable, stable</a:t>
            </a:r>
            <a:endParaRPr>
              <a:latin typeface="Lato"/>
              <a:ea typeface="Lato"/>
              <a:cs typeface="Lato"/>
              <a:sym typeface="Lato"/>
            </a:endParaRPr>
          </a:p>
        </p:txBody>
      </p:sp>
      <p:sp>
        <p:nvSpPr>
          <p:cNvPr id="153" name="Google Shape;153;p19"/>
          <p:cNvSpPr txBox="1"/>
          <p:nvPr/>
        </p:nvSpPr>
        <p:spPr>
          <a:xfrm>
            <a:off x="5543325" y="2973225"/>
            <a:ext cx="2939700" cy="400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Higher voltages</a:t>
            </a:r>
            <a:endParaRPr>
              <a:latin typeface="Lato"/>
              <a:ea typeface="Lato"/>
              <a:cs typeface="Lato"/>
              <a:sym typeface="Lato"/>
            </a:endParaRPr>
          </a:p>
        </p:txBody>
      </p:sp>
      <p:sp>
        <p:nvSpPr>
          <p:cNvPr id="154" name="Google Shape;154;p19"/>
          <p:cNvSpPr txBox="1"/>
          <p:nvPr/>
        </p:nvSpPr>
        <p:spPr>
          <a:xfrm>
            <a:off x="5546875" y="3562200"/>
            <a:ext cx="2939700" cy="400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Abundant materials</a:t>
            </a:r>
            <a:endParaRPr>
              <a:latin typeface="Lato"/>
              <a:ea typeface="Lato"/>
              <a:cs typeface="Lato"/>
              <a:sym typeface="Lato"/>
            </a:endParaRPr>
          </a:p>
        </p:txBody>
      </p:sp>
      <p:sp>
        <p:nvSpPr>
          <p:cNvPr id="155" name="Google Shape;155;p19"/>
          <p:cNvSpPr txBox="1"/>
          <p:nvPr/>
        </p:nvSpPr>
        <p:spPr>
          <a:xfrm>
            <a:off x="5546875" y="4151150"/>
            <a:ext cx="2939700" cy="4002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Dendrite suppression </a:t>
            </a:r>
            <a:endParaRPr>
              <a:latin typeface="Lato"/>
              <a:ea typeface="Lato"/>
              <a:cs typeface="Lato"/>
              <a:sym typeface="Lato"/>
            </a:endParaRPr>
          </a:p>
        </p:txBody>
      </p:sp>
      <p:sp>
        <p:nvSpPr>
          <p:cNvPr id="156" name="Google Shape;156;p19"/>
          <p:cNvSpPr/>
          <p:nvPr/>
        </p:nvSpPr>
        <p:spPr>
          <a:xfrm>
            <a:off x="2440975" y="2445900"/>
            <a:ext cx="31059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2440975" y="3047475"/>
            <a:ext cx="31059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2440975" y="3636438"/>
            <a:ext cx="31059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2440975" y="4225425"/>
            <a:ext cx="3105900" cy="25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61" name="Google Shape;161;p19"/>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 trial-and-error search for candidates satisfying many conditions</a:t>
            </a:r>
            <a:endParaRPr/>
          </a:p>
        </p:txBody>
      </p:sp>
      <p:pic>
        <p:nvPicPr>
          <p:cNvPr id="167" name="Google Shape;167;p20"/>
          <p:cNvPicPr preferRelativeResize="0"/>
          <p:nvPr/>
        </p:nvPicPr>
        <p:blipFill rotWithShape="1">
          <a:blip r:embed="rId3">
            <a:alphaModFix/>
          </a:blip>
          <a:srcRect b="33058" l="30857" r="32209" t="18941"/>
          <a:stretch/>
        </p:blipFill>
        <p:spPr>
          <a:xfrm>
            <a:off x="729450" y="2161425"/>
            <a:ext cx="3332275" cy="2436075"/>
          </a:xfrm>
          <a:prstGeom prst="rect">
            <a:avLst/>
          </a:prstGeom>
          <a:noFill/>
          <a:ln>
            <a:noFill/>
          </a:ln>
        </p:spPr>
      </p:pic>
      <p:pic>
        <p:nvPicPr>
          <p:cNvPr id="168" name="Google Shape;168;p20"/>
          <p:cNvPicPr preferRelativeResize="0"/>
          <p:nvPr/>
        </p:nvPicPr>
        <p:blipFill rotWithShape="1">
          <a:blip r:embed="rId4">
            <a:alphaModFix/>
          </a:blip>
          <a:srcRect b="38891" l="15137" r="41452" t="19472"/>
          <a:stretch/>
        </p:blipFill>
        <p:spPr>
          <a:xfrm>
            <a:off x="4924175" y="2161425"/>
            <a:ext cx="3835224" cy="2436075"/>
          </a:xfrm>
          <a:prstGeom prst="rect">
            <a:avLst/>
          </a:prstGeom>
          <a:noFill/>
          <a:ln>
            <a:noFill/>
          </a:ln>
        </p:spPr>
      </p:pic>
      <p:sp>
        <p:nvSpPr>
          <p:cNvPr id="169" name="Google Shape;169;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70" name="Google Shape;170;p20"/>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Challenge: trial-and-error search for </a:t>
            </a:r>
            <a:r>
              <a:rPr lang="en-GB"/>
              <a:t>candidates</a:t>
            </a:r>
            <a:r>
              <a:rPr lang="en-GB"/>
              <a:t> satisfying many conditions</a:t>
            </a:r>
            <a:endParaRPr/>
          </a:p>
        </p:txBody>
      </p:sp>
      <p:pic>
        <p:nvPicPr>
          <p:cNvPr id="176" name="Google Shape;176;p21"/>
          <p:cNvPicPr preferRelativeResize="0"/>
          <p:nvPr/>
        </p:nvPicPr>
        <p:blipFill rotWithShape="1">
          <a:blip r:embed="rId3">
            <a:alphaModFix/>
          </a:blip>
          <a:srcRect b="18228" l="732" r="48741" t="26884"/>
          <a:stretch/>
        </p:blipFill>
        <p:spPr>
          <a:xfrm>
            <a:off x="4166175" y="2120238"/>
            <a:ext cx="4041149" cy="2469174"/>
          </a:xfrm>
          <a:prstGeom prst="rect">
            <a:avLst/>
          </a:prstGeom>
          <a:noFill/>
          <a:ln>
            <a:noFill/>
          </a:ln>
        </p:spPr>
      </p:pic>
      <p:sp>
        <p:nvSpPr>
          <p:cNvPr id="177" name="Google Shape;177;p21"/>
          <p:cNvSpPr txBox="1"/>
          <p:nvPr/>
        </p:nvSpPr>
        <p:spPr>
          <a:xfrm>
            <a:off x="729450" y="4532800"/>
            <a:ext cx="768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[6] Wurzelmann, Sam. "Advanced Research Projects Agency-Energy (ARPA-E): Innovation through the US Department of Energy." Center for Climate and Energy Solutions (2012).</a:t>
            </a:r>
            <a:endParaRPr sz="900">
              <a:latin typeface="Lato"/>
              <a:ea typeface="Lato"/>
              <a:cs typeface="Lato"/>
              <a:sym typeface="Lato"/>
            </a:endParaRPr>
          </a:p>
        </p:txBody>
      </p:sp>
      <p:sp>
        <p:nvSpPr>
          <p:cNvPr id="178" name="Google Shape;178;p21"/>
          <p:cNvSpPr txBox="1"/>
          <p:nvPr/>
        </p:nvSpPr>
        <p:spPr>
          <a:xfrm>
            <a:off x="729450" y="2939175"/>
            <a:ext cx="2065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Figure: Parameters, a candidate material should satisfy</a:t>
            </a:r>
            <a:r>
              <a:rPr baseline="30000" lang="en-GB">
                <a:latin typeface="Lato"/>
                <a:ea typeface="Lato"/>
                <a:cs typeface="Lato"/>
                <a:sym typeface="Lato"/>
              </a:rPr>
              <a:t>[6]</a:t>
            </a:r>
            <a:endParaRPr baseline="30000">
              <a:latin typeface="Lato"/>
              <a:ea typeface="Lato"/>
              <a:cs typeface="Lato"/>
              <a:sym typeface="Lato"/>
            </a:endParaRPr>
          </a:p>
        </p:txBody>
      </p:sp>
      <p:sp>
        <p:nvSpPr>
          <p:cNvPr id="179" name="Google Shape;179;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
        <p:nvSpPr>
          <p:cNvPr id="180" name="Google Shape;180;p21"/>
          <p:cNvSpPr txBox="1"/>
          <p:nvPr/>
        </p:nvSpPr>
        <p:spPr>
          <a:xfrm>
            <a:off x="0" y="4820400"/>
            <a:ext cx="15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434343"/>
                </a:solidFill>
                <a:latin typeface="Lato"/>
                <a:ea typeface="Lato"/>
                <a:cs typeface="Lato"/>
                <a:sym typeface="Lato"/>
              </a:rPr>
              <a:t>14-09-2021</a:t>
            </a:r>
            <a:endParaRPr sz="900">
              <a:solidFill>
                <a:srgbClr val="43434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